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33"/>
  </p:notesMasterIdLst>
  <p:handoutMasterIdLst>
    <p:handoutMasterId r:id="rId34"/>
  </p:handoutMasterIdLst>
  <p:sldIdLst>
    <p:sldId id="256" r:id="rId2"/>
    <p:sldId id="258" r:id="rId3"/>
    <p:sldId id="263" r:id="rId4"/>
    <p:sldId id="289" r:id="rId5"/>
    <p:sldId id="268" r:id="rId6"/>
    <p:sldId id="281" r:id="rId7"/>
    <p:sldId id="288" r:id="rId8"/>
    <p:sldId id="278" r:id="rId9"/>
    <p:sldId id="287" r:id="rId10"/>
    <p:sldId id="266" r:id="rId11"/>
    <p:sldId id="292" r:id="rId12"/>
    <p:sldId id="259" r:id="rId13"/>
    <p:sldId id="267" r:id="rId14"/>
    <p:sldId id="260" r:id="rId15"/>
    <p:sldId id="264" r:id="rId16"/>
    <p:sldId id="270" r:id="rId17"/>
    <p:sldId id="274" r:id="rId18"/>
    <p:sldId id="275" r:id="rId19"/>
    <p:sldId id="276" r:id="rId20"/>
    <p:sldId id="277" r:id="rId21"/>
    <p:sldId id="271" r:id="rId22"/>
    <p:sldId id="272" r:id="rId23"/>
    <p:sldId id="280" r:id="rId24"/>
    <p:sldId id="283" r:id="rId25"/>
    <p:sldId id="282" r:id="rId26"/>
    <p:sldId id="261" r:id="rId27"/>
    <p:sldId id="262" r:id="rId28"/>
    <p:sldId id="290" r:id="rId29"/>
    <p:sldId id="279" r:id="rId30"/>
    <p:sldId id="284" r:id="rId31"/>
    <p:sldId id="286"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DEDE"/>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28672" autoAdjust="0"/>
  </p:normalViewPr>
  <p:slideViewPr>
    <p:cSldViewPr snapToGrid="0">
      <p:cViewPr>
        <p:scale>
          <a:sx n="90" d="100"/>
          <a:sy n="90" d="100"/>
        </p:scale>
        <p:origin x="1332" y="-1200"/>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968C7FA-9A3A-4BFC-A85F-7F90B7CBE122}" type="doc">
      <dgm:prSet loTypeId="urn:microsoft.com/office/officeart/2005/8/layout/pyramid1" loCatId="pyramid" qsTypeId="urn:microsoft.com/office/officeart/2005/8/quickstyle/simple1" qsCatId="simple" csTypeId="urn:microsoft.com/office/officeart/2005/8/colors/accent1_2" csCatId="accent1" phldr="1"/>
      <dgm:spPr/>
    </dgm:pt>
    <dgm:pt modelId="{E868F627-365F-4992-88D9-2B874994CBAB}">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F694BB06-458A-40DC-BDBB-5D213946F05D}" type="parTrans" cxnId="{4EF05C89-51CD-4141-8AB8-C2B510E3C712}">
      <dgm:prSet/>
      <dgm:spPr/>
      <dgm:t>
        <a:bodyPr/>
        <a:lstStyle/>
        <a:p>
          <a:endParaRPr lang="en-US"/>
        </a:p>
      </dgm:t>
    </dgm:pt>
    <dgm:pt modelId="{6C99A070-2561-4583-8B16-C69CE0844306}" type="sibTrans" cxnId="{4EF05C89-51CD-4141-8AB8-C2B510E3C712}">
      <dgm:prSet/>
      <dgm:spPr/>
      <dgm:t>
        <a:bodyPr/>
        <a:lstStyle/>
        <a:p>
          <a:endParaRPr lang="en-US"/>
        </a:p>
      </dgm:t>
    </dgm:pt>
    <dgm:pt modelId="{156ED600-22CF-4867-ABAB-D3D81964965C}">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909E861E-FB14-4D01-8FF6-5DB20A962B87}" type="parTrans" cxnId="{CAD8545D-E60A-42C1-82F6-4CF786692EBA}">
      <dgm:prSet/>
      <dgm:spPr/>
      <dgm:t>
        <a:bodyPr/>
        <a:lstStyle/>
        <a:p>
          <a:endParaRPr lang="en-US"/>
        </a:p>
      </dgm:t>
    </dgm:pt>
    <dgm:pt modelId="{D97FA027-43A4-46BC-8627-0B4FD649FBC9}" type="sibTrans" cxnId="{CAD8545D-E60A-42C1-82F6-4CF786692EBA}">
      <dgm:prSet/>
      <dgm:spPr/>
      <dgm:t>
        <a:bodyPr/>
        <a:lstStyle/>
        <a:p>
          <a:endParaRPr lang="en-US"/>
        </a:p>
      </dgm:t>
    </dgm:pt>
    <dgm:pt modelId="{CC43DFA2-AA9C-4A50-B4D8-0B82684440E0}">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619292CD-947B-4BDD-A067-4F0BBFE1339B}" type="parTrans" cxnId="{621376D3-78BB-4718-9CBD-2ADD2AC8194A}">
      <dgm:prSet/>
      <dgm:spPr/>
      <dgm:t>
        <a:bodyPr/>
        <a:lstStyle/>
        <a:p>
          <a:endParaRPr lang="en-US"/>
        </a:p>
      </dgm:t>
    </dgm:pt>
    <dgm:pt modelId="{067256C9-F8E7-4287-A4A9-26F2642D17E0}" type="sibTrans" cxnId="{621376D3-78BB-4718-9CBD-2ADD2AC8194A}">
      <dgm:prSet/>
      <dgm:spPr/>
      <dgm:t>
        <a:bodyPr/>
        <a:lstStyle/>
        <a:p>
          <a:endParaRPr lang="en-US"/>
        </a:p>
      </dgm:t>
    </dgm:pt>
    <dgm:pt modelId="{4CD1BC6A-B48F-4F69-8712-A74BC8A24B31}">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D4FBB278-0D6D-49FB-A3DE-04E1EE4C4243}" type="parTrans" cxnId="{3D2DC101-9B1F-40AE-8996-F9F3FF13060E}">
      <dgm:prSet/>
      <dgm:spPr/>
      <dgm:t>
        <a:bodyPr/>
        <a:lstStyle/>
        <a:p>
          <a:endParaRPr lang="en-US"/>
        </a:p>
      </dgm:t>
    </dgm:pt>
    <dgm:pt modelId="{7F8101EA-859D-44E1-BDB2-A5EBA3553F15}" type="sibTrans" cxnId="{3D2DC101-9B1F-40AE-8996-F9F3FF13060E}">
      <dgm:prSet/>
      <dgm:spPr/>
      <dgm:t>
        <a:bodyPr/>
        <a:lstStyle/>
        <a:p>
          <a:endParaRPr lang="en-US"/>
        </a:p>
      </dgm:t>
    </dgm:pt>
    <dgm:pt modelId="{BDC547BD-386C-4BE3-A071-25E1538A262A}">
      <dgm:prSet phldrT="[Text]">
        <dgm:style>
          <a:lnRef idx="1">
            <a:schemeClr val="accent1"/>
          </a:lnRef>
          <a:fillRef idx="2">
            <a:schemeClr val="accent1"/>
          </a:fillRef>
          <a:effectRef idx="1">
            <a:schemeClr val="accent1"/>
          </a:effectRef>
          <a:fontRef idx="minor">
            <a:schemeClr val="dk1"/>
          </a:fontRef>
        </dgm:style>
      </dgm:prSet>
      <dgm:spPr/>
      <dgm:t>
        <a:bodyPr/>
        <a:lstStyle/>
        <a:p>
          <a:pPr algn="l"/>
          <a:r>
            <a:rPr lang="en-US" dirty="0" smtClean="0">
              <a:solidFill>
                <a:schemeClr val="bg2"/>
              </a:solidFill>
            </a:rPr>
            <a:t> </a:t>
          </a:r>
          <a:endParaRPr lang="en-US" dirty="0">
            <a:solidFill>
              <a:schemeClr val="bg2"/>
            </a:solidFill>
          </a:endParaRPr>
        </a:p>
      </dgm:t>
    </dgm:pt>
    <dgm:pt modelId="{0B4A4ADE-F3C3-4F14-89CA-0EFC36971B95}" type="sibTrans" cxnId="{C142A66B-288B-41AD-8678-07510021787B}">
      <dgm:prSet/>
      <dgm:spPr/>
      <dgm:t>
        <a:bodyPr/>
        <a:lstStyle/>
        <a:p>
          <a:endParaRPr lang="en-US"/>
        </a:p>
      </dgm:t>
    </dgm:pt>
    <dgm:pt modelId="{3FA506C5-FD94-4354-BEB7-CA3BCC111163}" type="parTrans" cxnId="{C142A66B-288B-41AD-8678-07510021787B}">
      <dgm:prSet/>
      <dgm:spPr/>
      <dgm:t>
        <a:bodyPr/>
        <a:lstStyle/>
        <a:p>
          <a:endParaRPr lang="en-US"/>
        </a:p>
      </dgm:t>
    </dgm:pt>
    <dgm:pt modelId="{8C3C6959-8228-406C-9122-FE2DC2229899}" type="pres">
      <dgm:prSet presAssocID="{0968C7FA-9A3A-4BFC-A85F-7F90B7CBE122}" presName="Name0" presStyleCnt="0">
        <dgm:presLayoutVars>
          <dgm:dir/>
          <dgm:animLvl val="lvl"/>
          <dgm:resizeHandles val="exact"/>
        </dgm:presLayoutVars>
      </dgm:prSet>
      <dgm:spPr/>
    </dgm:pt>
    <dgm:pt modelId="{88534589-7A56-48F3-A414-78A44D8F1E9E}" type="pres">
      <dgm:prSet presAssocID="{E868F627-365F-4992-88D9-2B874994CBAB}" presName="Name8" presStyleCnt="0"/>
      <dgm:spPr/>
    </dgm:pt>
    <dgm:pt modelId="{BF9E4742-7E26-48EB-9ECF-70AD7D9C1DB6}" type="pres">
      <dgm:prSet presAssocID="{E868F627-365F-4992-88D9-2B874994CBAB}" presName="level" presStyleLbl="node1" presStyleIdx="0" presStyleCnt="5">
        <dgm:presLayoutVars>
          <dgm:chMax val="1"/>
          <dgm:bulletEnabled val="1"/>
        </dgm:presLayoutVars>
      </dgm:prSet>
      <dgm:spPr/>
      <dgm:t>
        <a:bodyPr/>
        <a:lstStyle/>
        <a:p>
          <a:endParaRPr lang="en-US"/>
        </a:p>
      </dgm:t>
    </dgm:pt>
    <dgm:pt modelId="{C08647A7-F1BF-4D33-B10D-AD9D133A9954}" type="pres">
      <dgm:prSet presAssocID="{E868F627-365F-4992-88D9-2B874994CBAB}" presName="levelTx" presStyleLbl="revTx" presStyleIdx="0" presStyleCnt="0">
        <dgm:presLayoutVars>
          <dgm:chMax val="1"/>
          <dgm:bulletEnabled val="1"/>
        </dgm:presLayoutVars>
      </dgm:prSet>
      <dgm:spPr/>
      <dgm:t>
        <a:bodyPr/>
        <a:lstStyle/>
        <a:p>
          <a:endParaRPr lang="en-US"/>
        </a:p>
      </dgm:t>
    </dgm:pt>
    <dgm:pt modelId="{523BF35B-8CBA-450E-9BDD-765F85DF14BF}" type="pres">
      <dgm:prSet presAssocID="{156ED600-22CF-4867-ABAB-D3D81964965C}" presName="Name8" presStyleCnt="0"/>
      <dgm:spPr/>
    </dgm:pt>
    <dgm:pt modelId="{601A1D3F-81D8-4F78-A071-92E229C092A9}" type="pres">
      <dgm:prSet presAssocID="{156ED600-22CF-4867-ABAB-D3D81964965C}" presName="level" presStyleLbl="node1" presStyleIdx="1" presStyleCnt="5">
        <dgm:presLayoutVars>
          <dgm:chMax val="1"/>
          <dgm:bulletEnabled val="1"/>
        </dgm:presLayoutVars>
      </dgm:prSet>
      <dgm:spPr/>
      <dgm:t>
        <a:bodyPr/>
        <a:lstStyle/>
        <a:p>
          <a:endParaRPr lang="en-US"/>
        </a:p>
      </dgm:t>
    </dgm:pt>
    <dgm:pt modelId="{4D255EFE-E68D-484D-81B2-0445B6A6E26C}" type="pres">
      <dgm:prSet presAssocID="{156ED600-22CF-4867-ABAB-D3D81964965C}" presName="levelTx" presStyleLbl="revTx" presStyleIdx="0" presStyleCnt="0">
        <dgm:presLayoutVars>
          <dgm:chMax val="1"/>
          <dgm:bulletEnabled val="1"/>
        </dgm:presLayoutVars>
      </dgm:prSet>
      <dgm:spPr/>
      <dgm:t>
        <a:bodyPr/>
        <a:lstStyle/>
        <a:p>
          <a:endParaRPr lang="en-US"/>
        </a:p>
      </dgm:t>
    </dgm:pt>
    <dgm:pt modelId="{6354333D-D010-411E-8387-654051775A85}" type="pres">
      <dgm:prSet presAssocID="{BDC547BD-386C-4BE3-A071-25E1538A262A}" presName="Name8" presStyleCnt="0"/>
      <dgm:spPr/>
    </dgm:pt>
    <dgm:pt modelId="{A7EB2FDD-A907-4554-B62D-B9C46FEADEED}" type="pres">
      <dgm:prSet presAssocID="{BDC547BD-386C-4BE3-A071-25E1538A262A}" presName="level" presStyleLbl="node1" presStyleIdx="2" presStyleCnt="5">
        <dgm:presLayoutVars>
          <dgm:chMax val="1"/>
          <dgm:bulletEnabled val="1"/>
        </dgm:presLayoutVars>
      </dgm:prSet>
      <dgm:spPr/>
      <dgm:t>
        <a:bodyPr/>
        <a:lstStyle/>
        <a:p>
          <a:endParaRPr lang="en-US"/>
        </a:p>
      </dgm:t>
    </dgm:pt>
    <dgm:pt modelId="{B1A6ED13-8D6D-4C65-9775-81C09EAA7F83}" type="pres">
      <dgm:prSet presAssocID="{BDC547BD-386C-4BE3-A071-25E1538A262A}" presName="levelTx" presStyleLbl="revTx" presStyleIdx="0" presStyleCnt="0">
        <dgm:presLayoutVars>
          <dgm:chMax val="1"/>
          <dgm:bulletEnabled val="1"/>
        </dgm:presLayoutVars>
      </dgm:prSet>
      <dgm:spPr/>
      <dgm:t>
        <a:bodyPr/>
        <a:lstStyle/>
        <a:p>
          <a:endParaRPr lang="en-US"/>
        </a:p>
      </dgm:t>
    </dgm:pt>
    <dgm:pt modelId="{24BEC2E0-05EE-47C5-BAB6-796DAC6A00C6}" type="pres">
      <dgm:prSet presAssocID="{CC43DFA2-AA9C-4A50-B4D8-0B82684440E0}" presName="Name8" presStyleCnt="0"/>
      <dgm:spPr/>
    </dgm:pt>
    <dgm:pt modelId="{0071C28C-2419-4571-9CA1-534EF5BBA9E3}" type="pres">
      <dgm:prSet presAssocID="{CC43DFA2-AA9C-4A50-B4D8-0B82684440E0}" presName="level" presStyleLbl="node1" presStyleIdx="3" presStyleCnt="5">
        <dgm:presLayoutVars>
          <dgm:chMax val="1"/>
          <dgm:bulletEnabled val="1"/>
        </dgm:presLayoutVars>
      </dgm:prSet>
      <dgm:spPr/>
      <dgm:t>
        <a:bodyPr/>
        <a:lstStyle/>
        <a:p>
          <a:endParaRPr lang="en-US"/>
        </a:p>
      </dgm:t>
    </dgm:pt>
    <dgm:pt modelId="{498163DA-6124-46DA-938E-6711375B5167}" type="pres">
      <dgm:prSet presAssocID="{CC43DFA2-AA9C-4A50-B4D8-0B82684440E0}" presName="levelTx" presStyleLbl="revTx" presStyleIdx="0" presStyleCnt="0">
        <dgm:presLayoutVars>
          <dgm:chMax val="1"/>
          <dgm:bulletEnabled val="1"/>
        </dgm:presLayoutVars>
      </dgm:prSet>
      <dgm:spPr/>
      <dgm:t>
        <a:bodyPr/>
        <a:lstStyle/>
        <a:p>
          <a:endParaRPr lang="en-US"/>
        </a:p>
      </dgm:t>
    </dgm:pt>
    <dgm:pt modelId="{46F25E0B-B320-42C5-A2DC-75B7D9859DC0}" type="pres">
      <dgm:prSet presAssocID="{4CD1BC6A-B48F-4F69-8712-A74BC8A24B31}" presName="Name8" presStyleCnt="0"/>
      <dgm:spPr/>
    </dgm:pt>
    <dgm:pt modelId="{0C646E9D-EC4E-4D1B-B873-A952EB0818D4}" type="pres">
      <dgm:prSet presAssocID="{4CD1BC6A-B48F-4F69-8712-A74BC8A24B31}" presName="level" presStyleLbl="node1" presStyleIdx="4" presStyleCnt="5">
        <dgm:presLayoutVars>
          <dgm:chMax val="1"/>
          <dgm:bulletEnabled val="1"/>
        </dgm:presLayoutVars>
      </dgm:prSet>
      <dgm:spPr/>
      <dgm:t>
        <a:bodyPr/>
        <a:lstStyle/>
        <a:p>
          <a:endParaRPr lang="en-US"/>
        </a:p>
      </dgm:t>
    </dgm:pt>
    <dgm:pt modelId="{CCA07383-8666-4D91-95B6-5E11DBE34AA4}" type="pres">
      <dgm:prSet presAssocID="{4CD1BC6A-B48F-4F69-8712-A74BC8A24B31}" presName="levelTx" presStyleLbl="revTx" presStyleIdx="0" presStyleCnt="0">
        <dgm:presLayoutVars>
          <dgm:chMax val="1"/>
          <dgm:bulletEnabled val="1"/>
        </dgm:presLayoutVars>
      </dgm:prSet>
      <dgm:spPr/>
      <dgm:t>
        <a:bodyPr/>
        <a:lstStyle/>
        <a:p>
          <a:endParaRPr lang="en-US"/>
        </a:p>
      </dgm:t>
    </dgm:pt>
  </dgm:ptLst>
  <dgm:cxnLst>
    <dgm:cxn modelId="{0C05202D-0568-484E-8A94-A0649A0E9693}" type="presOf" srcId="{E868F627-365F-4992-88D9-2B874994CBAB}" destId="{C08647A7-F1BF-4D33-B10D-AD9D133A9954}" srcOrd="1" destOrd="0" presId="urn:microsoft.com/office/officeart/2005/8/layout/pyramid1"/>
    <dgm:cxn modelId="{621376D3-78BB-4718-9CBD-2ADD2AC8194A}" srcId="{0968C7FA-9A3A-4BFC-A85F-7F90B7CBE122}" destId="{CC43DFA2-AA9C-4A50-B4D8-0B82684440E0}" srcOrd="3" destOrd="0" parTransId="{619292CD-947B-4BDD-A067-4F0BBFE1339B}" sibTransId="{067256C9-F8E7-4287-A4A9-26F2642D17E0}"/>
    <dgm:cxn modelId="{577DC042-B330-447A-BD4E-2D813B08EBF8}" type="presOf" srcId="{4CD1BC6A-B48F-4F69-8712-A74BC8A24B31}" destId="{CCA07383-8666-4D91-95B6-5E11DBE34AA4}" srcOrd="1" destOrd="0" presId="urn:microsoft.com/office/officeart/2005/8/layout/pyramid1"/>
    <dgm:cxn modelId="{C142A66B-288B-41AD-8678-07510021787B}" srcId="{0968C7FA-9A3A-4BFC-A85F-7F90B7CBE122}" destId="{BDC547BD-386C-4BE3-A071-25E1538A262A}" srcOrd="2" destOrd="0" parTransId="{3FA506C5-FD94-4354-BEB7-CA3BCC111163}" sibTransId="{0B4A4ADE-F3C3-4F14-89CA-0EFC36971B95}"/>
    <dgm:cxn modelId="{CAD8545D-E60A-42C1-82F6-4CF786692EBA}" srcId="{0968C7FA-9A3A-4BFC-A85F-7F90B7CBE122}" destId="{156ED600-22CF-4867-ABAB-D3D81964965C}" srcOrd="1" destOrd="0" parTransId="{909E861E-FB14-4D01-8FF6-5DB20A962B87}" sibTransId="{D97FA027-43A4-46BC-8627-0B4FD649FBC9}"/>
    <dgm:cxn modelId="{5A5D0EE5-B27B-4714-BC0A-235ADFD4D513}" type="presOf" srcId="{E868F627-365F-4992-88D9-2B874994CBAB}" destId="{BF9E4742-7E26-48EB-9ECF-70AD7D9C1DB6}" srcOrd="0" destOrd="0" presId="urn:microsoft.com/office/officeart/2005/8/layout/pyramid1"/>
    <dgm:cxn modelId="{706A26DD-9D67-4201-85C5-C7060E4F3599}" type="presOf" srcId="{4CD1BC6A-B48F-4F69-8712-A74BC8A24B31}" destId="{0C646E9D-EC4E-4D1B-B873-A952EB0818D4}" srcOrd="0" destOrd="0" presId="urn:microsoft.com/office/officeart/2005/8/layout/pyramid1"/>
    <dgm:cxn modelId="{1B61C81B-A245-4C6F-B04C-E8C1E297BF59}" type="presOf" srcId="{0968C7FA-9A3A-4BFC-A85F-7F90B7CBE122}" destId="{8C3C6959-8228-406C-9122-FE2DC2229899}" srcOrd="0" destOrd="0" presId="urn:microsoft.com/office/officeart/2005/8/layout/pyramid1"/>
    <dgm:cxn modelId="{A97EAB50-EE26-4DAF-8625-03B3CD1B88AF}" type="presOf" srcId="{CC43DFA2-AA9C-4A50-B4D8-0B82684440E0}" destId="{0071C28C-2419-4571-9CA1-534EF5BBA9E3}" srcOrd="0" destOrd="0" presId="urn:microsoft.com/office/officeart/2005/8/layout/pyramid1"/>
    <dgm:cxn modelId="{10F68787-908E-4C7B-B7F6-84D4B54D85AE}" type="presOf" srcId="{156ED600-22CF-4867-ABAB-D3D81964965C}" destId="{601A1D3F-81D8-4F78-A071-92E229C092A9}" srcOrd="0" destOrd="0" presId="urn:microsoft.com/office/officeart/2005/8/layout/pyramid1"/>
    <dgm:cxn modelId="{5C7C6B58-F623-41E2-A786-72B00E9CF569}" type="presOf" srcId="{BDC547BD-386C-4BE3-A071-25E1538A262A}" destId="{B1A6ED13-8D6D-4C65-9775-81C09EAA7F83}" srcOrd="1" destOrd="0" presId="urn:microsoft.com/office/officeart/2005/8/layout/pyramid1"/>
    <dgm:cxn modelId="{83DCE99B-BEC7-4926-8531-55253AAA27DC}" type="presOf" srcId="{CC43DFA2-AA9C-4A50-B4D8-0B82684440E0}" destId="{498163DA-6124-46DA-938E-6711375B5167}" srcOrd="1" destOrd="0" presId="urn:microsoft.com/office/officeart/2005/8/layout/pyramid1"/>
    <dgm:cxn modelId="{144E8E62-6E68-428E-BB65-1F6DEB0932C8}" type="presOf" srcId="{BDC547BD-386C-4BE3-A071-25E1538A262A}" destId="{A7EB2FDD-A907-4554-B62D-B9C46FEADEED}" srcOrd="0" destOrd="0" presId="urn:microsoft.com/office/officeart/2005/8/layout/pyramid1"/>
    <dgm:cxn modelId="{4EF05C89-51CD-4141-8AB8-C2B510E3C712}" srcId="{0968C7FA-9A3A-4BFC-A85F-7F90B7CBE122}" destId="{E868F627-365F-4992-88D9-2B874994CBAB}" srcOrd="0" destOrd="0" parTransId="{F694BB06-458A-40DC-BDBB-5D213946F05D}" sibTransId="{6C99A070-2561-4583-8B16-C69CE0844306}"/>
    <dgm:cxn modelId="{BDBC81DB-7760-498D-AF6A-F8E0CDDCD701}" type="presOf" srcId="{156ED600-22CF-4867-ABAB-D3D81964965C}" destId="{4D255EFE-E68D-484D-81B2-0445B6A6E26C}" srcOrd="1" destOrd="0" presId="urn:microsoft.com/office/officeart/2005/8/layout/pyramid1"/>
    <dgm:cxn modelId="{3D2DC101-9B1F-40AE-8996-F9F3FF13060E}" srcId="{0968C7FA-9A3A-4BFC-A85F-7F90B7CBE122}" destId="{4CD1BC6A-B48F-4F69-8712-A74BC8A24B31}" srcOrd="4" destOrd="0" parTransId="{D4FBB278-0D6D-49FB-A3DE-04E1EE4C4243}" sibTransId="{7F8101EA-859D-44E1-BDB2-A5EBA3553F15}"/>
    <dgm:cxn modelId="{D4990786-C5EF-49D4-B9EF-E8D2E3C4F216}" type="presParOf" srcId="{8C3C6959-8228-406C-9122-FE2DC2229899}" destId="{88534589-7A56-48F3-A414-78A44D8F1E9E}" srcOrd="0" destOrd="0" presId="urn:microsoft.com/office/officeart/2005/8/layout/pyramid1"/>
    <dgm:cxn modelId="{CD4BCF42-9AC5-4773-B85A-CC92F1C5FB31}" type="presParOf" srcId="{88534589-7A56-48F3-A414-78A44D8F1E9E}" destId="{BF9E4742-7E26-48EB-9ECF-70AD7D9C1DB6}" srcOrd="0" destOrd="0" presId="urn:microsoft.com/office/officeart/2005/8/layout/pyramid1"/>
    <dgm:cxn modelId="{3E061246-8DF8-4C54-A3DB-BCDF6F773BB6}" type="presParOf" srcId="{88534589-7A56-48F3-A414-78A44D8F1E9E}" destId="{C08647A7-F1BF-4D33-B10D-AD9D133A9954}" srcOrd="1" destOrd="0" presId="urn:microsoft.com/office/officeart/2005/8/layout/pyramid1"/>
    <dgm:cxn modelId="{17FF47A4-9D3A-4B49-8BB3-E9AAAA187693}" type="presParOf" srcId="{8C3C6959-8228-406C-9122-FE2DC2229899}" destId="{523BF35B-8CBA-450E-9BDD-765F85DF14BF}" srcOrd="1" destOrd="0" presId="urn:microsoft.com/office/officeart/2005/8/layout/pyramid1"/>
    <dgm:cxn modelId="{643760AE-6F47-44AA-940C-DDDBA9A06652}" type="presParOf" srcId="{523BF35B-8CBA-450E-9BDD-765F85DF14BF}" destId="{601A1D3F-81D8-4F78-A071-92E229C092A9}" srcOrd="0" destOrd="0" presId="urn:microsoft.com/office/officeart/2005/8/layout/pyramid1"/>
    <dgm:cxn modelId="{66C7C4A9-D3AB-4BB2-9646-CD63C504280E}" type="presParOf" srcId="{523BF35B-8CBA-450E-9BDD-765F85DF14BF}" destId="{4D255EFE-E68D-484D-81B2-0445B6A6E26C}" srcOrd="1" destOrd="0" presId="urn:microsoft.com/office/officeart/2005/8/layout/pyramid1"/>
    <dgm:cxn modelId="{48392504-6454-4553-83DA-8F088DA4777F}" type="presParOf" srcId="{8C3C6959-8228-406C-9122-FE2DC2229899}" destId="{6354333D-D010-411E-8387-654051775A85}" srcOrd="2" destOrd="0" presId="urn:microsoft.com/office/officeart/2005/8/layout/pyramid1"/>
    <dgm:cxn modelId="{F0961927-CD19-4732-AE04-FF8664027395}" type="presParOf" srcId="{6354333D-D010-411E-8387-654051775A85}" destId="{A7EB2FDD-A907-4554-B62D-B9C46FEADEED}" srcOrd="0" destOrd="0" presId="urn:microsoft.com/office/officeart/2005/8/layout/pyramid1"/>
    <dgm:cxn modelId="{A7464B32-DB16-4CC3-811A-BF3F7FC38E1A}" type="presParOf" srcId="{6354333D-D010-411E-8387-654051775A85}" destId="{B1A6ED13-8D6D-4C65-9775-81C09EAA7F83}" srcOrd="1" destOrd="0" presId="urn:microsoft.com/office/officeart/2005/8/layout/pyramid1"/>
    <dgm:cxn modelId="{AE5F18B4-86EF-491C-B214-DBBBA8302014}" type="presParOf" srcId="{8C3C6959-8228-406C-9122-FE2DC2229899}" destId="{24BEC2E0-05EE-47C5-BAB6-796DAC6A00C6}" srcOrd="3" destOrd="0" presId="urn:microsoft.com/office/officeart/2005/8/layout/pyramid1"/>
    <dgm:cxn modelId="{855F43FA-9EC7-40F7-950A-B070BE861383}" type="presParOf" srcId="{24BEC2E0-05EE-47C5-BAB6-796DAC6A00C6}" destId="{0071C28C-2419-4571-9CA1-534EF5BBA9E3}" srcOrd="0" destOrd="0" presId="urn:microsoft.com/office/officeart/2005/8/layout/pyramid1"/>
    <dgm:cxn modelId="{1C97592F-07B2-4921-BA21-4F4087F6E1FF}" type="presParOf" srcId="{24BEC2E0-05EE-47C5-BAB6-796DAC6A00C6}" destId="{498163DA-6124-46DA-938E-6711375B5167}" srcOrd="1" destOrd="0" presId="urn:microsoft.com/office/officeart/2005/8/layout/pyramid1"/>
    <dgm:cxn modelId="{57144D38-2163-449C-B51E-4D075D2FC09F}" type="presParOf" srcId="{8C3C6959-8228-406C-9122-FE2DC2229899}" destId="{46F25E0B-B320-42C5-A2DC-75B7D9859DC0}" srcOrd="4" destOrd="0" presId="urn:microsoft.com/office/officeart/2005/8/layout/pyramid1"/>
    <dgm:cxn modelId="{1EBD4602-7823-43C3-BB7A-EF7A578C86BF}" type="presParOf" srcId="{46F25E0B-B320-42C5-A2DC-75B7D9859DC0}" destId="{0C646E9D-EC4E-4D1B-B873-A952EB0818D4}" srcOrd="0" destOrd="0" presId="urn:microsoft.com/office/officeart/2005/8/layout/pyramid1"/>
    <dgm:cxn modelId="{F157B5A9-B6FE-4C19-BC77-0BE35FBFFF01}" type="presParOf" srcId="{46F25E0B-B320-42C5-A2DC-75B7D9859DC0}" destId="{CCA07383-8666-4D91-95B6-5E11DBE34AA4}"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9E4742-7E26-48EB-9ECF-70AD7D9C1DB6}">
      <dsp:nvSpPr>
        <dsp:cNvPr id="0" name=""/>
        <dsp:cNvSpPr/>
      </dsp:nvSpPr>
      <dsp:spPr>
        <a:xfrm>
          <a:off x="2011680" y="0"/>
          <a:ext cx="100584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2011680" y="0"/>
        <a:ext cx="1005840" cy="820630"/>
      </dsp:txXfrm>
    </dsp:sp>
    <dsp:sp modelId="{601A1D3F-81D8-4F78-A071-92E229C092A9}">
      <dsp:nvSpPr>
        <dsp:cNvPr id="0" name=""/>
        <dsp:cNvSpPr/>
      </dsp:nvSpPr>
      <dsp:spPr>
        <a:xfrm>
          <a:off x="1508759" y="820630"/>
          <a:ext cx="201168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860803" y="820630"/>
        <a:ext cx="1307592" cy="820630"/>
      </dsp:txXfrm>
    </dsp:sp>
    <dsp:sp modelId="{A7EB2FDD-A907-4554-B62D-B9C46FEADEED}">
      <dsp:nvSpPr>
        <dsp:cNvPr id="0" name=""/>
        <dsp:cNvSpPr/>
      </dsp:nvSpPr>
      <dsp:spPr>
        <a:xfrm>
          <a:off x="1005840" y="1641260"/>
          <a:ext cx="301751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533905" y="1641260"/>
        <a:ext cx="1961388" cy="820630"/>
      </dsp:txXfrm>
    </dsp:sp>
    <dsp:sp modelId="{0071C28C-2419-4571-9CA1-534EF5BBA9E3}">
      <dsp:nvSpPr>
        <dsp:cNvPr id="0" name=""/>
        <dsp:cNvSpPr/>
      </dsp:nvSpPr>
      <dsp:spPr>
        <a:xfrm>
          <a:off x="502920" y="2461890"/>
          <a:ext cx="4023360"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1207007" y="2461890"/>
        <a:ext cx="2615184" cy="820630"/>
      </dsp:txXfrm>
    </dsp:sp>
    <dsp:sp modelId="{0C646E9D-EC4E-4D1B-B873-A952EB0818D4}">
      <dsp:nvSpPr>
        <dsp:cNvPr id="0" name=""/>
        <dsp:cNvSpPr/>
      </dsp:nvSpPr>
      <dsp:spPr>
        <a:xfrm>
          <a:off x="0" y="3282520"/>
          <a:ext cx="5029199" cy="820630"/>
        </a:xfrm>
        <a:prstGeom prst="trapezoid">
          <a:avLst>
            <a:gd name="adj" fmla="val 61285"/>
          </a:avLst>
        </a:prstGeom>
        <a:solidFill>
          <a:schemeClr val="accent1">
            <a:tint val="69000"/>
            <a:satMod val="105000"/>
            <a:lumMod val="110000"/>
          </a:schemeClr>
        </a:solidFill>
        <a:ln w="9525" cap="flat" cmpd="sng" algn="ctr">
          <a:solidFill>
            <a:schemeClr val="accent1">
              <a:shade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62230" tIns="62230" rIns="62230" bIns="62230" numCol="1" spcCol="1270" anchor="ctr" anchorCtr="0">
          <a:noAutofit/>
        </a:bodyPr>
        <a:lstStyle/>
        <a:p>
          <a:pPr lvl="0" algn="l" defTabSz="2178050">
            <a:lnSpc>
              <a:spcPct val="90000"/>
            </a:lnSpc>
            <a:spcBef>
              <a:spcPct val="0"/>
            </a:spcBef>
            <a:spcAft>
              <a:spcPct val="35000"/>
            </a:spcAft>
          </a:pPr>
          <a:r>
            <a:rPr lang="en-US" sz="4900" kern="1200" dirty="0" smtClean="0">
              <a:solidFill>
                <a:schemeClr val="bg2"/>
              </a:solidFill>
            </a:rPr>
            <a:t> </a:t>
          </a:r>
          <a:endParaRPr lang="en-US" sz="4900" kern="1200" dirty="0">
            <a:solidFill>
              <a:schemeClr val="bg2"/>
            </a:solidFill>
          </a:endParaRPr>
        </a:p>
      </dsp:txBody>
      <dsp:txXfrm>
        <a:off x="880109" y="3282520"/>
        <a:ext cx="3268980" cy="820630"/>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08843607"/>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png>
</file>

<file path=ppt/media/image12.png>
</file>

<file path=ppt/media/image13.png>
</file>

<file path=ppt/media/image14.png>
</file>

<file path=ppt/media/image15.png>
</file>

<file path=ppt/media/image16.png>
</file>

<file path=ppt/media/image2.jpeg>
</file>

<file path=ppt/media/image3.jpg>
</file>

<file path=ppt/media/image4.gif>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78FBDA-BD39-4B6C-B341-0BA80FB7C22E}" type="datetimeFigureOut">
              <a:rPr lang="en-US" smtClean="0"/>
              <a:t>2/11/2014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D2167A-37F2-4A13-AEFB-A6E24EF2A755}" type="slidenum">
              <a:rPr lang="en-US" smtClean="0"/>
              <a:t>‹#›</a:t>
            </a:fld>
            <a:endParaRPr lang="en-US"/>
          </a:p>
        </p:txBody>
      </p:sp>
    </p:spTree>
    <p:extLst>
      <p:ext uri="{BB962C8B-B14F-4D97-AF65-F5344CB8AC3E}">
        <p14:creationId xmlns:p14="http://schemas.microsoft.com/office/powerpoint/2010/main" val="15831849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Setup Fiddler</a:t>
            </a:r>
          </a:p>
          <a:p>
            <a:r>
              <a:rPr lang="en-US" b="1" dirty="0" smtClean="0"/>
              <a:t>Open all links in tabs</a:t>
            </a:r>
          </a:p>
          <a:p>
            <a:r>
              <a:rPr lang="en-US" b="1" dirty="0" smtClean="0"/>
              <a:t>Brach from codebase</a:t>
            </a:r>
            <a:endParaRPr lang="en-US" b="1" dirty="0"/>
          </a:p>
        </p:txBody>
      </p:sp>
      <p:sp>
        <p:nvSpPr>
          <p:cNvPr id="4" name="Slide Number Placeholder 3"/>
          <p:cNvSpPr>
            <a:spLocks noGrp="1"/>
          </p:cNvSpPr>
          <p:nvPr>
            <p:ph type="sldNum" sz="quarter" idx="10"/>
          </p:nvPr>
        </p:nvSpPr>
        <p:spPr/>
        <p:txBody>
          <a:bodyPr/>
          <a:lstStyle/>
          <a:p>
            <a:fld id="{DFD2167A-37F2-4A13-AEFB-A6E24EF2A755}" type="slidenum">
              <a:rPr lang="en-US" smtClean="0"/>
              <a:t>1</a:t>
            </a:fld>
            <a:endParaRPr lang="en-US"/>
          </a:p>
        </p:txBody>
      </p:sp>
    </p:spTree>
    <p:extLst>
      <p:ext uri="{BB962C8B-B14F-4D97-AF65-F5344CB8AC3E}">
        <p14:creationId xmlns:p14="http://schemas.microsoft.com/office/powerpoint/2010/main" val="37970920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Server processing is</a:t>
            </a:r>
            <a:r>
              <a:rPr lang="en-US" baseline="0" dirty="0" smtClean="0"/>
              <a:t> consumed within the GET IT </a:t>
            </a:r>
            <a:r>
              <a:rPr lang="en-US" baseline="0" dirty="0" smtClean="0"/>
              <a:t>section</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Profile</a:t>
            </a:r>
            <a:r>
              <a:rPr lang="en-US" b="1" baseline="0" dirty="0" smtClean="0"/>
              <a:t> Application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Stop IIS Express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Cover types of Profiling Modes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Use IIS Express,</a:t>
            </a:r>
            <a:r>
              <a:rPr lang="en-US" baseline="0" dirty="0" smtClean="0"/>
              <a:t> Chrome, and Yellow Option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Allow</a:t>
            </a:r>
            <a:r>
              <a:rPr lang="en-US" baseline="0" dirty="0" smtClean="0"/>
              <a:t> CPU to flatten after start – mention this should be automated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Click on All Leagues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Stop Profiler</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Examine Outgoing HTTP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the All hump and describe the hit count and time w/ children.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Toggle percent and milliseconds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Right click on the Call Tree and “Expand the most expensive call stack”</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Find the 160 queries, switch to DB 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See the problem in the decompiled code.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Fix the problem with a .Include(m =&gt; </a:t>
            </a:r>
            <a:r>
              <a:rPr lang="en-US" baseline="0" dirty="0" err="1" smtClean="0"/>
              <a:t>m.Team.League</a:t>
            </a:r>
            <a:r>
              <a:rPr lang="en-US" baseline="0" dirty="0" smtClean="0"/>
              <a:t>) in the All() method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Re-profile and see savings</a:t>
            </a:r>
            <a:endParaRPr lang="en-US"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10</a:t>
            </a:fld>
            <a:endParaRPr lang="en-US"/>
          </a:p>
        </p:txBody>
      </p:sp>
    </p:spTree>
    <p:extLst>
      <p:ext uri="{BB962C8B-B14F-4D97-AF65-F5344CB8AC3E}">
        <p14:creationId xmlns:p14="http://schemas.microsoft.com/office/powerpoint/2010/main" val="2363029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smtClean="0"/>
              <a:t>Once Network and Server</a:t>
            </a:r>
            <a:r>
              <a:rPr lang="en-US" b="0" i="1" baseline="0" dirty="0" smtClean="0"/>
              <a:t> activities have completed, users have the app, now they need to use it</a:t>
            </a:r>
            <a:endParaRPr lang="en-US" b="0"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11</a:t>
            </a:fld>
            <a:endParaRPr lang="en-US"/>
          </a:p>
        </p:txBody>
      </p:sp>
    </p:spTree>
    <p:extLst>
      <p:ext uri="{BB962C8B-B14F-4D97-AF65-F5344CB8AC3E}">
        <p14:creationId xmlns:p14="http://schemas.microsoft.com/office/powerpoint/2010/main" val="41553470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JavaScript</a:t>
            </a:r>
            <a:r>
              <a:rPr lang="en-US" i="1" baseline="0" dirty="0" smtClean="0"/>
              <a:t> computation is part of USE </a:t>
            </a:r>
            <a:r>
              <a:rPr lang="en-US" i="1" baseline="0" dirty="0" smtClean="0"/>
              <a:t>IT, and the tools are very similar to those you’d see on the server.</a:t>
            </a:r>
          </a:p>
          <a:p>
            <a:endParaRPr lang="en-US" i="1" baseline="0" dirty="0" smtClean="0"/>
          </a:p>
          <a:p>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12</a:t>
            </a:fld>
            <a:endParaRPr lang="en-US"/>
          </a:p>
        </p:txBody>
      </p:sp>
    </p:spTree>
    <p:extLst>
      <p:ext uri="{BB962C8B-B14F-4D97-AF65-F5344CB8AC3E}">
        <p14:creationId xmlns:p14="http://schemas.microsoft.com/office/powerpoint/2010/main" val="14634408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x.width</a:t>
            </a:r>
            <a:r>
              <a:rPr lang="en-US" dirty="0" smtClean="0"/>
              <a:t> += 30 demo</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13</a:t>
            </a:fld>
            <a:endParaRPr lang="en-US"/>
          </a:p>
        </p:txBody>
      </p:sp>
    </p:spTree>
    <p:extLst>
      <p:ext uri="{BB962C8B-B14F-4D97-AF65-F5344CB8AC3E}">
        <p14:creationId xmlns:p14="http://schemas.microsoft.com/office/powerpoint/2010/main" val="1997601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Screen rendering is</a:t>
            </a:r>
            <a:r>
              <a:rPr lang="en-US" baseline="0" dirty="0" smtClean="0"/>
              <a:t> part of USE IT as well</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14</a:t>
            </a:fld>
            <a:endParaRPr lang="en-US"/>
          </a:p>
        </p:txBody>
      </p:sp>
    </p:spTree>
    <p:extLst>
      <p:ext uri="{BB962C8B-B14F-4D97-AF65-F5344CB8AC3E}">
        <p14:creationId xmlns:p14="http://schemas.microsoft.com/office/powerpoint/2010/main" val="1844515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TranslateZ</a:t>
            </a:r>
            <a:r>
              <a:rPr lang="en-US" dirty="0" smtClean="0"/>
              <a:t> is</a:t>
            </a:r>
            <a:r>
              <a:rPr lang="en-US" baseline="0" dirty="0" smtClean="0"/>
              <a:t> one of several ways to promote a layer, others include:</a:t>
            </a:r>
          </a:p>
          <a:p>
            <a:r>
              <a:rPr lang="en-US" baseline="0" dirty="0" smtClean="0"/>
              <a:t>Hardware accelerated &lt;video&gt; element</a:t>
            </a:r>
          </a:p>
          <a:p>
            <a:r>
              <a:rPr lang="en-US" baseline="0" dirty="0" smtClean="0"/>
              <a:t>Hardware accelerated &lt;canvas&gt; element</a:t>
            </a:r>
          </a:p>
          <a:p>
            <a:r>
              <a:rPr lang="en-US" dirty="0" smtClean="0"/>
              <a:t>Composited</a:t>
            </a:r>
            <a:r>
              <a:rPr lang="en-US" baseline="0" dirty="0" smtClean="0"/>
              <a:t> plugins like flash/Silverlight</a:t>
            </a:r>
          </a:p>
          <a:p>
            <a:r>
              <a:rPr lang="en-US" baseline="0" dirty="0" smtClean="0"/>
              <a:t>CSS opacity animation</a:t>
            </a:r>
          </a:p>
          <a:p>
            <a:r>
              <a:rPr lang="en-US" baseline="0" dirty="0" smtClean="0"/>
              <a:t>Animated </a:t>
            </a:r>
            <a:r>
              <a:rPr lang="en-US" baseline="0" dirty="0" err="1" smtClean="0"/>
              <a:t>webkit</a:t>
            </a:r>
            <a:r>
              <a:rPr lang="en-US" baseline="0" dirty="0" smtClean="0"/>
              <a:t> transform</a:t>
            </a:r>
          </a:p>
          <a:p>
            <a:r>
              <a:rPr lang="en-US" baseline="0" dirty="0" smtClean="0"/>
              <a:t>Accelerated CSS filters</a:t>
            </a:r>
          </a:p>
          <a:p>
            <a:r>
              <a:rPr lang="en-US" baseline="0" dirty="0" smtClean="0"/>
              <a:t>Rendered </a:t>
            </a:r>
            <a:r>
              <a:rPr lang="en-US" baseline="0" dirty="0" err="1" smtClean="0"/>
              <a:t>ontop</a:t>
            </a:r>
            <a:r>
              <a:rPr lang="en-US" baseline="0" dirty="0" smtClean="0"/>
              <a:t> of another layer</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15</a:t>
            </a:fld>
            <a:endParaRPr lang="en-US"/>
          </a:p>
        </p:txBody>
      </p:sp>
    </p:spTree>
    <p:extLst>
      <p:ext uri="{BB962C8B-B14F-4D97-AF65-F5344CB8AC3E}">
        <p14:creationId xmlns:p14="http://schemas.microsoft.com/office/powerpoint/2010/main" val="16535505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Composite Layers is when rasterized images are sent from CPU to GPU</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16</a:t>
            </a:fld>
            <a:endParaRPr lang="en-US"/>
          </a:p>
        </p:txBody>
      </p:sp>
    </p:spTree>
    <p:extLst>
      <p:ext uri="{BB962C8B-B14F-4D97-AF65-F5344CB8AC3E}">
        <p14:creationId xmlns:p14="http://schemas.microsoft.com/office/powerpoint/2010/main" val="22258701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17</a:t>
            </a:fld>
            <a:endParaRPr lang="en-US"/>
          </a:p>
        </p:txBody>
      </p:sp>
    </p:spTree>
    <p:extLst>
      <p:ext uri="{BB962C8B-B14F-4D97-AF65-F5344CB8AC3E}">
        <p14:creationId xmlns:p14="http://schemas.microsoft.com/office/powerpoint/2010/main" val="40511535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18</a:t>
            </a:fld>
            <a:endParaRPr lang="en-US"/>
          </a:p>
        </p:txBody>
      </p:sp>
    </p:spTree>
    <p:extLst>
      <p:ext uri="{BB962C8B-B14F-4D97-AF65-F5344CB8AC3E}">
        <p14:creationId xmlns:p14="http://schemas.microsoft.com/office/powerpoint/2010/main" val="32827209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19</a:t>
            </a:fld>
            <a:endParaRPr lang="en-US"/>
          </a:p>
        </p:txBody>
      </p:sp>
    </p:spTree>
    <p:extLst>
      <p:ext uri="{BB962C8B-B14F-4D97-AF65-F5344CB8AC3E}">
        <p14:creationId xmlns:p14="http://schemas.microsoft.com/office/powerpoint/2010/main" val="37049045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a:t>
            </a:fld>
            <a:endParaRPr lang="en-US"/>
          </a:p>
        </p:txBody>
      </p:sp>
    </p:spTree>
    <p:extLst>
      <p:ext uri="{BB962C8B-B14F-4D97-AF65-F5344CB8AC3E}">
        <p14:creationId xmlns:p14="http://schemas.microsoft.com/office/powerpoint/2010/main" val="25371058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Composite Layers is when rasterized images are sent from CPU to GPU</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20</a:t>
            </a:fld>
            <a:endParaRPr lang="en-US"/>
          </a:p>
        </p:txBody>
      </p:sp>
    </p:spTree>
    <p:extLst>
      <p:ext uri="{BB962C8B-B14F-4D97-AF65-F5344CB8AC3E}">
        <p14:creationId xmlns:p14="http://schemas.microsoft.com/office/powerpoint/2010/main" val="16475682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 list of tags and what</a:t>
            </a:r>
            <a:r>
              <a:rPr lang="en-US" baseline="0" dirty="0" smtClean="0"/>
              <a:t> they affect?</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21</a:t>
            </a:fld>
            <a:endParaRPr lang="en-US"/>
          </a:p>
        </p:txBody>
      </p:sp>
    </p:spTree>
    <p:extLst>
      <p:ext uri="{BB962C8B-B14F-4D97-AF65-F5344CB8AC3E}">
        <p14:creationId xmlns:p14="http://schemas.microsoft.com/office/powerpoint/2010/main" val="36749901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22</a:t>
            </a:fld>
            <a:endParaRPr lang="en-US"/>
          </a:p>
        </p:txBody>
      </p:sp>
    </p:spTree>
    <p:extLst>
      <p:ext uri="{BB962C8B-B14F-4D97-AF65-F5344CB8AC3E}">
        <p14:creationId xmlns:p14="http://schemas.microsoft.com/office/powerpoint/2010/main" val="247253597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23</a:t>
            </a:fld>
            <a:endParaRPr lang="en-US"/>
          </a:p>
        </p:txBody>
      </p:sp>
    </p:spTree>
    <p:extLst>
      <p:ext uri="{BB962C8B-B14F-4D97-AF65-F5344CB8AC3E}">
        <p14:creationId xmlns:p14="http://schemas.microsoft.com/office/powerpoint/2010/main" val="9339621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sz="1200" kern="1200" dirty="0" smtClean="0">
                <a:solidFill>
                  <a:schemeClr val="tx1"/>
                </a:solidFill>
                <a:effectLst/>
                <a:latin typeface="+mn-lt"/>
                <a:ea typeface="+mn-ea"/>
                <a:cs typeface="+mn-cs"/>
              </a:rPr>
              <a:t>Research shows that people can start to detect differences between two durations when the percent difference (relative to the shorter duration) exceeds 20%</a:t>
            </a:r>
          </a:p>
          <a:p>
            <a:endParaRPr lang="en-US" dirty="0" smtClean="0"/>
          </a:p>
          <a:p>
            <a:r>
              <a:rPr lang="en-US" dirty="0" smtClean="0"/>
              <a:t>It’s important to understand that the biggest </a:t>
            </a:r>
            <a:r>
              <a:rPr lang="en-US" dirty="0" err="1" smtClean="0"/>
              <a:t>perf</a:t>
            </a:r>
            <a:r>
              <a:rPr lang="en-US" dirty="0" smtClean="0"/>
              <a:t> wins come the easiest. It</a:t>
            </a:r>
            <a:r>
              <a:rPr lang="en-US" baseline="0" dirty="0" smtClean="0"/>
              <a:t> gets more and more complex to continue to have large gains.</a:t>
            </a:r>
          </a:p>
          <a:p>
            <a:endParaRPr lang="en-US" baseline="0" dirty="0" smtClean="0"/>
          </a:p>
          <a:p>
            <a:r>
              <a:rPr lang="en-US" baseline="0" dirty="0" smtClean="0"/>
              <a:t>It’s easy to minify JS &amp; CSS. Harder to re-architect the application. More and more expertise it required to make the more difficult changes.</a:t>
            </a:r>
            <a:endParaRPr lang="en-US" dirty="0" smtClean="0"/>
          </a:p>
          <a:p>
            <a:endParaRPr lang="en-US" dirty="0" smtClean="0"/>
          </a:p>
          <a:p>
            <a:r>
              <a:rPr lang="en-US" dirty="0" smtClean="0"/>
              <a:t>As your performance campaigns</a:t>
            </a:r>
            <a:r>
              <a:rPr lang="en-US" baseline="0" dirty="0" smtClean="0"/>
              <a:t> continue, they become more and more about platform tuning (IIS &amp; SQL) &amp; architecture and require more specialized knowledge of the technologies or domain.</a:t>
            </a:r>
            <a:endParaRPr lang="en-US" dirty="0" smtClean="0"/>
          </a:p>
          <a:p>
            <a:endParaRPr lang="en-US" dirty="0" smtClean="0"/>
          </a:p>
          <a:p>
            <a:r>
              <a:rPr lang="en-US" dirty="0" smtClean="0"/>
              <a:t>Even</a:t>
            </a:r>
            <a:r>
              <a:rPr lang="en-US" baseline="0" dirty="0" smtClean="0"/>
              <a:t> as execution time goes down, perceived performance does not necessarily increase. At a given point a users perceived performance does not change – it’s important to understand to understand where the law of diminishing returns begins to affect you.</a:t>
            </a:r>
          </a:p>
          <a:p>
            <a:endParaRPr lang="en-US" baseline="0" dirty="0" smtClean="0"/>
          </a:p>
          <a:p>
            <a:r>
              <a:rPr lang="en-US" baseline="0" dirty="0" smtClean="0"/>
              <a:t>Good story about Jimmy Kimmel giving people on the street iPhone 4S’s and telling they were iPhone5’s. People played with it (while holding their own personal 4S in their other hand) and exclaimed that it was “so much faster” and “so much lighter”, </a:t>
            </a:r>
            <a:r>
              <a:rPr lang="en-US" baseline="0" dirty="0" err="1" smtClean="0"/>
              <a:t>etc</a:t>
            </a:r>
            <a:r>
              <a:rPr lang="en-US" baseline="0" dirty="0" smtClean="0"/>
              <a:t>, etc.</a:t>
            </a:r>
          </a:p>
          <a:p>
            <a:endParaRPr lang="en-US" baseline="0" dirty="0" smtClean="0"/>
          </a:p>
          <a:p>
            <a:r>
              <a:rPr lang="en-US" baseline="0" dirty="0" smtClean="0"/>
              <a:t>Explain yield curve.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24</a:t>
            </a:fld>
            <a:endParaRPr lang="en-US"/>
          </a:p>
        </p:txBody>
      </p:sp>
    </p:spTree>
    <p:extLst>
      <p:ext uri="{BB962C8B-B14F-4D97-AF65-F5344CB8AC3E}">
        <p14:creationId xmlns:p14="http://schemas.microsoft.com/office/powerpoint/2010/main" val="292225856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3 main time limits (which are determined by human perceptual abilities) to keep in mind when optimizing web and application performance.</a:t>
            </a:r>
            <a:r>
              <a:rPr lang="en-US" baseline="0" dirty="0" smtClean="0"/>
              <a:t> They were originally published in 1968, and re-confirmed by </a:t>
            </a:r>
            <a:r>
              <a:rPr lang="en-US" baseline="0" dirty="0" err="1" smtClean="0"/>
              <a:t>Jakob</a:t>
            </a:r>
            <a:r>
              <a:rPr lang="en-US" baseline="0" dirty="0" smtClean="0"/>
              <a:t> Nielsen again in 1993 and 2005.</a:t>
            </a:r>
          </a:p>
          <a:p>
            <a:endParaRPr lang="en-US" baseline="0" dirty="0" smtClean="0"/>
          </a:p>
          <a:p>
            <a:r>
              <a:rPr lang="en-US" b="1" dirty="0" smtClean="0"/>
              <a:t>0.1 second</a:t>
            </a:r>
            <a:r>
              <a:rPr lang="en-US" dirty="0" smtClean="0"/>
              <a:t> is about the limit for having the user feel that the system is reacting instantaneously, meaning that no special feedback is necessary except to display the result.</a:t>
            </a:r>
          </a:p>
          <a:p>
            <a:endParaRPr lang="en-US" dirty="0" smtClean="0"/>
          </a:p>
          <a:p>
            <a:r>
              <a:rPr lang="en-US" b="1" dirty="0" smtClean="0"/>
              <a:t>1.0 second</a:t>
            </a:r>
            <a:r>
              <a:rPr lang="en-US" dirty="0" smtClean="0"/>
              <a:t> is about the limit for the user's flow of thought to stay uninterrupted, even though the user will notice the delay. Normally, no special feedback is necessary during delays of more than 0.1 but less than 1.0 second, but the user does lose the feeling of operating directly on the data.</a:t>
            </a:r>
          </a:p>
          <a:p>
            <a:endParaRPr lang="en-US" b="1" dirty="0" smtClean="0"/>
          </a:p>
          <a:p>
            <a:r>
              <a:rPr lang="en-US" b="1" dirty="0" smtClean="0"/>
              <a:t>10 seconds</a:t>
            </a:r>
            <a:r>
              <a:rPr lang="en-US" dirty="0" smtClean="0"/>
              <a:t> is about the limit for keeping the user's attention focused on the dialogue. For longer delays, users will want to perform other tasks while waiting for the computer to finish, so they should be given feedback indicating when the computer expects to be done. Feedback during the delay is especially important if the response time is likely to be highly variable, since users will then not know what to expect.</a:t>
            </a:r>
          </a:p>
          <a:p>
            <a:endParaRPr lang="en-US" dirty="0" smtClean="0"/>
          </a:p>
          <a:p>
            <a:r>
              <a:rPr lang="en-US" dirty="0" smtClean="0"/>
              <a:t>These numbers are upper bounds,</a:t>
            </a:r>
            <a:r>
              <a:rPr lang="en-US" baseline="0" dirty="0" smtClean="0"/>
              <a:t> not goals.</a:t>
            </a: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25</a:t>
            </a:fld>
            <a:endParaRPr lang="en-US"/>
          </a:p>
        </p:txBody>
      </p:sp>
    </p:spTree>
    <p:extLst>
      <p:ext uri="{BB962C8B-B14F-4D97-AF65-F5344CB8AC3E}">
        <p14:creationId xmlns:p14="http://schemas.microsoft.com/office/powerpoint/2010/main" val="21867580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Expressing time ranges: Between X to Y</a:t>
            </a:r>
          </a:p>
          <a:p>
            <a:r>
              <a:rPr lang="en-US" dirty="0" smtClean="0"/>
              <a:t>Expressing upper limits: Less than X</a:t>
            </a:r>
          </a:p>
          <a:p>
            <a:r>
              <a:rPr lang="en-US" dirty="0" smtClean="0"/>
              <a:t>Expressing time remaining</a:t>
            </a:r>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26</a:t>
            </a:fld>
            <a:endParaRPr lang="en-US"/>
          </a:p>
        </p:txBody>
      </p:sp>
    </p:spTree>
    <p:extLst>
      <p:ext uri="{BB962C8B-B14F-4D97-AF65-F5344CB8AC3E}">
        <p14:creationId xmlns:p14="http://schemas.microsoft.com/office/powerpoint/2010/main" val="30335831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27</a:t>
            </a:fld>
            <a:endParaRPr lang="en-US"/>
          </a:p>
        </p:txBody>
      </p:sp>
    </p:spTree>
    <p:extLst>
      <p:ext uri="{BB962C8B-B14F-4D97-AF65-F5344CB8AC3E}">
        <p14:creationId xmlns:p14="http://schemas.microsoft.com/office/powerpoint/2010/main" val="12527281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28</a:t>
            </a:fld>
            <a:endParaRPr lang="en-US"/>
          </a:p>
        </p:txBody>
      </p:sp>
    </p:spTree>
    <p:extLst>
      <p:ext uri="{BB962C8B-B14F-4D97-AF65-F5344CB8AC3E}">
        <p14:creationId xmlns:p14="http://schemas.microsoft.com/office/powerpoint/2010/main" val="29842628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29</a:t>
            </a:fld>
            <a:endParaRPr lang="en-US"/>
          </a:p>
        </p:txBody>
      </p:sp>
    </p:spTree>
    <p:extLst>
      <p:ext uri="{BB962C8B-B14F-4D97-AF65-F5344CB8AC3E}">
        <p14:creationId xmlns:p14="http://schemas.microsoft.com/office/powerpoint/2010/main" val="20364220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In 1943 Abraham Maslow proposed the theory of the human the hierarchy of needs (on the left). The gist is that humans have basic life needs that much be met before other, more advanced needs can be met. Maslow’s theory states that humans</a:t>
            </a:r>
            <a:r>
              <a:rPr lang="en-US" i="1" baseline="0" dirty="0" smtClean="0"/>
              <a:t> flourish when the top tier of their needs are met.</a:t>
            </a:r>
            <a:endParaRPr lang="en-US" i="1" dirty="0" smtClean="0"/>
          </a:p>
          <a:p>
            <a:endParaRPr lang="en-US" i="1" dirty="0" smtClean="0"/>
          </a:p>
          <a:p>
            <a:r>
              <a:rPr lang="en-US" i="1" dirty="0" smtClean="0"/>
              <a:t>Aaron Walter</a:t>
            </a:r>
            <a:r>
              <a:rPr lang="en-US" i="1" baseline="0" dirty="0" smtClean="0"/>
              <a:t> suggests that users of software operate in a very similar hierarchy of needs, which I’ve slightly modified on the right.</a:t>
            </a:r>
          </a:p>
          <a:p>
            <a:pPr marL="228600" indent="-228600">
              <a:buFont typeface="+mj-lt"/>
              <a:buAutoNum type="arabicPeriod"/>
            </a:pPr>
            <a:r>
              <a:rPr lang="en-US" i="1" baseline="0" dirty="0" smtClean="0"/>
              <a:t>Software a user interacts with must first and foremost be functional – they must solve a problem.</a:t>
            </a:r>
          </a:p>
          <a:p>
            <a:pPr marL="228600" indent="-228600">
              <a:buFont typeface="+mj-lt"/>
              <a:buAutoNum type="arabicPeriod"/>
            </a:pPr>
            <a:r>
              <a:rPr lang="en-US" i="1" baseline="0" dirty="0" smtClean="0"/>
              <a:t>Next, they need to be reliable. We all remember the twitter fail whale and the pain that caused us.</a:t>
            </a:r>
          </a:p>
          <a:p>
            <a:pPr marL="228600" indent="-228600">
              <a:buFont typeface="+mj-lt"/>
              <a:buAutoNum type="arabicPeriod"/>
            </a:pPr>
            <a:r>
              <a:rPr lang="en-US" i="1" baseline="0" dirty="0" smtClean="0"/>
              <a:t>The interface then needs to be useable. Useable interfaces are easy to learn, easy to use and easy to remember.</a:t>
            </a:r>
          </a:p>
          <a:p>
            <a:pPr marL="228600" indent="-228600">
              <a:buFont typeface="+mj-lt"/>
              <a:buAutoNum type="arabicPeriod"/>
            </a:pPr>
            <a:r>
              <a:rPr lang="en-US" i="1" baseline="0" dirty="0" smtClean="0"/>
              <a:t>Once useable, they need to be “</a:t>
            </a:r>
            <a:r>
              <a:rPr lang="en-US" i="1" baseline="0" dirty="0" err="1" smtClean="0"/>
              <a:t>performant</a:t>
            </a:r>
            <a:r>
              <a:rPr lang="en-US" i="1" baseline="0" dirty="0" smtClean="0"/>
              <a:t>”, which is not really a word but very commonly used anyways. Once </a:t>
            </a:r>
            <a:r>
              <a:rPr lang="en-US" i="1" baseline="0" dirty="0" err="1" smtClean="0"/>
              <a:t>performant</a:t>
            </a:r>
            <a:r>
              <a:rPr lang="en-US" i="1" baseline="0" dirty="0" smtClean="0"/>
              <a:t> your users will deem your software as</a:t>
            </a:r>
          </a:p>
          <a:p>
            <a:pPr marL="228600" indent="-228600">
              <a:buFont typeface="+mj-lt"/>
              <a:buAutoNum type="arabicPeriod"/>
            </a:pPr>
            <a:r>
              <a:rPr lang="en-US" i="1" baseline="0" dirty="0" smtClean="0"/>
              <a:t>PLEASURABLE!</a:t>
            </a:r>
          </a:p>
          <a:p>
            <a:pPr marL="0" indent="0">
              <a:buFont typeface="+mj-lt"/>
              <a:buNone/>
            </a:pPr>
            <a:endParaRPr lang="en-US" i="1" baseline="0" dirty="0" smtClean="0"/>
          </a:p>
          <a:p>
            <a:pPr marL="0" indent="0">
              <a:buFont typeface="+mj-lt"/>
              <a:buNone/>
            </a:pPr>
            <a:r>
              <a:rPr lang="en-US" i="1" baseline="0" dirty="0" smtClean="0"/>
              <a:t>Performance profiling actually plays a role in two of these steps:</a:t>
            </a:r>
          </a:p>
          <a:p>
            <a:pPr marL="0" indent="0">
              <a:buFont typeface="+mj-lt"/>
              <a:buNone/>
            </a:pPr>
            <a:r>
              <a:rPr lang="en-US" i="1" baseline="0" dirty="0" smtClean="0"/>
              <a:t>Of course, performance profilers help us to identify non-</a:t>
            </a:r>
            <a:r>
              <a:rPr lang="en-US" i="1" baseline="0" dirty="0" err="1" smtClean="0"/>
              <a:t>performant</a:t>
            </a:r>
            <a:r>
              <a:rPr lang="en-US" i="1" baseline="0" dirty="0" smtClean="0"/>
              <a:t> code near the top of the hierarchy, but performance profilers can also help us to create reliable software too – especially in web development where non-</a:t>
            </a:r>
            <a:r>
              <a:rPr lang="en-US" i="1" baseline="0" dirty="0" err="1" smtClean="0"/>
              <a:t>performant</a:t>
            </a:r>
            <a:r>
              <a:rPr lang="en-US" i="1" baseline="0" dirty="0" smtClean="0"/>
              <a:t> code can impact the number of concurrent users accessing your service/site at any given time.</a:t>
            </a:r>
          </a:p>
          <a:p>
            <a:pPr marL="0" indent="0">
              <a:buFont typeface="+mj-lt"/>
              <a:buNone/>
            </a:pPr>
            <a:endParaRPr lang="en-US" i="1" baseline="0" dirty="0" smtClean="0"/>
          </a:p>
          <a:p>
            <a:pPr marL="0" indent="0">
              <a:buFont typeface="+mj-lt"/>
              <a:buNone/>
            </a:pPr>
            <a:r>
              <a:rPr lang="en-US" i="1" baseline="0" dirty="0" smtClean="0"/>
              <a:t>Of course if this is all too touchy feely for you, performance profilers help the bottom line. Google penalizes poorly performing websites in its search rankings, conversion rates begin to drop after just 100ms, and hardware costs decrease (vertically and horizontally) with code that is more </a:t>
            </a:r>
            <a:r>
              <a:rPr lang="en-US" i="1" baseline="0" dirty="0" err="1" smtClean="0"/>
              <a:t>performant</a:t>
            </a:r>
            <a:r>
              <a:rPr lang="en-US" i="1" baseline="0" dirty="0" smtClean="0"/>
              <a:t>, study after study shows that fast has to be a feature.</a:t>
            </a:r>
          </a:p>
          <a:p>
            <a:endParaRPr lang="en-US" i="1" dirty="0"/>
          </a:p>
        </p:txBody>
      </p:sp>
      <p:sp>
        <p:nvSpPr>
          <p:cNvPr id="4" name="Slide Number Placeholder 3"/>
          <p:cNvSpPr>
            <a:spLocks noGrp="1"/>
          </p:cNvSpPr>
          <p:nvPr>
            <p:ph type="sldNum" sz="quarter" idx="10"/>
          </p:nvPr>
        </p:nvSpPr>
        <p:spPr/>
        <p:txBody>
          <a:bodyPr/>
          <a:lstStyle/>
          <a:p>
            <a:fld id="{DFD2167A-37F2-4A13-AEFB-A6E24EF2A755}" type="slidenum">
              <a:rPr lang="en-US" smtClean="0"/>
              <a:t>3</a:t>
            </a:fld>
            <a:endParaRPr lang="en-US"/>
          </a:p>
        </p:txBody>
      </p:sp>
    </p:spTree>
    <p:extLst>
      <p:ext uri="{BB962C8B-B14F-4D97-AF65-F5344CB8AC3E}">
        <p14:creationId xmlns:p14="http://schemas.microsoft.com/office/powerpoint/2010/main" val="16418494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30</a:t>
            </a:fld>
            <a:endParaRPr lang="en-US"/>
          </a:p>
        </p:txBody>
      </p:sp>
    </p:spTree>
    <p:extLst>
      <p:ext uri="{BB962C8B-B14F-4D97-AF65-F5344CB8AC3E}">
        <p14:creationId xmlns:p14="http://schemas.microsoft.com/office/powerpoint/2010/main" val="21210555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DFD2167A-37F2-4A13-AEFB-A6E24EF2A755}" type="slidenum">
              <a:rPr lang="en-US" smtClean="0"/>
              <a:t>31</a:t>
            </a:fld>
            <a:endParaRPr lang="en-US"/>
          </a:p>
        </p:txBody>
      </p:sp>
    </p:spTree>
    <p:extLst>
      <p:ext uri="{BB962C8B-B14F-4D97-AF65-F5344CB8AC3E}">
        <p14:creationId xmlns:p14="http://schemas.microsoft.com/office/powerpoint/2010/main" val="1000654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4</a:t>
            </a:fld>
            <a:endParaRPr lang="en-US"/>
          </a:p>
        </p:txBody>
      </p:sp>
    </p:spTree>
    <p:extLst>
      <p:ext uri="{BB962C8B-B14F-4D97-AF65-F5344CB8AC3E}">
        <p14:creationId xmlns:p14="http://schemas.microsoft.com/office/powerpoint/2010/main" val="18699553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1" dirty="0" smtClean="0"/>
              <a:t>Platform Stability</a:t>
            </a:r>
          </a:p>
          <a:p>
            <a:pPr marL="171450" indent="-171450">
              <a:buFont typeface="Arial" pitchFamily="34" charset="0"/>
              <a:buChar char="•"/>
            </a:pPr>
            <a:r>
              <a:rPr lang="en-US" b="0" i="1" dirty="0" smtClean="0"/>
              <a:t>Maintain details of platform,</a:t>
            </a:r>
            <a:r>
              <a:rPr lang="en-US" b="0" i="1" baseline="0" dirty="0" smtClean="0"/>
              <a:t> IE: version of application, database, OS, hardware </a:t>
            </a:r>
            <a:r>
              <a:rPr lang="en-US" b="0" i="1" baseline="0" dirty="0" err="1" smtClean="0"/>
              <a:t>config</a:t>
            </a:r>
            <a:r>
              <a:rPr lang="en-US" b="0" i="1" baseline="0" dirty="0" smtClean="0"/>
              <a:t>, etc.</a:t>
            </a:r>
          </a:p>
          <a:p>
            <a:pPr marL="171450" indent="-171450">
              <a:buFont typeface="Arial" pitchFamily="34" charset="0"/>
              <a:buChar char="•"/>
            </a:pPr>
            <a:r>
              <a:rPr lang="en-US" b="0" i="1" baseline="0" dirty="0" smtClean="0"/>
              <a:t>This is important for comparing change over time. Can’t compare if the underlying platform has changed.</a:t>
            </a:r>
          </a:p>
          <a:p>
            <a:pPr marL="171450" indent="-171450">
              <a:buFont typeface="Arial" pitchFamily="34" charset="0"/>
              <a:buChar char="•"/>
            </a:pPr>
            <a:endParaRPr lang="en-US" b="0" i="1" baseline="0" dirty="0" smtClean="0"/>
          </a:p>
          <a:p>
            <a:pPr marL="0" indent="0">
              <a:buFont typeface="Arial" pitchFamily="34" charset="0"/>
              <a:buNone/>
            </a:pPr>
            <a:r>
              <a:rPr lang="en-US" b="0" i="1" baseline="0" dirty="0" smtClean="0"/>
              <a:t>Environment Neutrality</a:t>
            </a:r>
          </a:p>
          <a:p>
            <a:pPr marL="171450" indent="-171450">
              <a:buFont typeface="Arial" pitchFamily="34" charset="0"/>
              <a:buChar char="•"/>
            </a:pPr>
            <a:r>
              <a:rPr lang="en-US" b="0" i="1" baseline="0" dirty="0" smtClean="0"/>
              <a:t>Reduce or remove any outside factors that could affect profile runs like timed/</a:t>
            </a:r>
            <a:r>
              <a:rPr lang="en-US" b="0" i="1" baseline="0" dirty="0" err="1" smtClean="0"/>
              <a:t>cron</a:t>
            </a:r>
            <a:r>
              <a:rPr lang="en-US" b="0" i="1" baseline="0" dirty="0" smtClean="0"/>
              <a:t> jobs/services, any primed caches, anti-virus software, other profilers (</a:t>
            </a:r>
            <a:r>
              <a:rPr lang="en-US" b="0" i="1" baseline="0" dirty="0" err="1" smtClean="0"/>
              <a:t>itelliTrace</a:t>
            </a:r>
            <a:r>
              <a:rPr lang="en-US" b="0" i="1" baseline="0" dirty="0" smtClean="0"/>
              <a:t>), number of users, </a:t>
            </a:r>
            <a:r>
              <a:rPr lang="en-US" b="0" i="1" baseline="0" dirty="0" err="1" smtClean="0"/>
              <a:t>etc</a:t>
            </a:r>
            <a:endParaRPr lang="en-US" b="0" i="1" baseline="0" dirty="0" smtClean="0"/>
          </a:p>
          <a:p>
            <a:pPr marL="171450" indent="-171450">
              <a:buFont typeface="Arial" pitchFamily="34" charset="0"/>
              <a:buChar char="•"/>
            </a:pPr>
            <a:r>
              <a:rPr lang="en-US" b="0" i="1" baseline="0" dirty="0" smtClean="0"/>
              <a:t>Might want to kill W3WP.EXE to begin a scenario.</a:t>
            </a:r>
          </a:p>
          <a:p>
            <a:pPr marL="0" indent="0">
              <a:buFont typeface="Arial" pitchFamily="34" charset="0"/>
              <a:buNone/>
            </a:pPr>
            <a:endParaRPr lang="en-US" b="0" i="1" baseline="0" dirty="0" smtClean="0"/>
          </a:p>
          <a:p>
            <a:pPr marL="0" indent="0">
              <a:buFont typeface="Arial" pitchFamily="34" charset="0"/>
              <a:buNone/>
            </a:pPr>
            <a:r>
              <a:rPr lang="en-US" b="0" i="1" baseline="0" dirty="0" smtClean="0"/>
              <a:t>Goals Set Before Analysis</a:t>
            </a:r>
          </a:p>
          <a:p>
            <a:pPr marL="171450" indent="-171450">
              <a:buFont typeface="Arial" pitchFamily="34" charset="0"/>
              <a:buChar char="•"/>
            </a:pPr>
            <a:r>
              <a:rPr lang="en-US" b="0" i="1" baseline="0" dirty="0" smtClean="0"/>
              <a:t>Identify your limit (two weeks of best effort, work until scenario x is down to Y time, etc.) Get there and don’t go any further without getting user feedback. No need to over optimize.</a:t>
            </a:r>
          </a:p>
          <a:p>
            <a:pPr marL="171450" indent="-171450">
              <a:buFont typeface="Arial" pitchFamily="34" charset="0"/>
              <a:buChar char="•"/>
            </a:pPr>
            <a:endParaRPr lang="en-US" b="0" i="1" baseline="0" dirty="0" smtClean="0"/>
          </a:p>
          <a:p>
            <a:pPr marL="0" indent="0">
              <a:buFont typeface="Arial" pitchFamily="34" charset="0"/>
              <a:buNone/>
            </a:pPr>
            <a:r>
              <a:rPr lang="en-US" b="0" i="1" baseline="0" dirty="0" smtClean="0"/>
              <a:t>Measurable Improvements</a:t>
            </a:r>
          </a:p>
          <a:p>
            <a:pPr marL="171450" indent="-171450">
              <a:buFont typeface="Arial" pitchFamily="34" charset="0"/>
              <a:buChar char="•"/>
            </a:pPr>
            <a:r>
              <a:rPr lang="en-US" b="0" i="1" baseline="0" dirty="0" smtClean="0"/>
              <a:t>This one is obvious, and it’s what the profiler we make helps you with. You could do “poor mans” profiling with </a:t>
            </a:r>
            <a:r>
              <a:rPr lang="en-US" b="0" i="1" baseline="0" dirty="0" err="1" smtClean="0"/>
              <a:t>System.Diagnostics.Stopwatch</a:t>
            </a:r>
            <a:r>
              <a:rPr lang="en-US" b="0" i="1" baseline="0" dirty="0" smtClean="0"/>
              <a:t> – or an actual stopwatch – it’s just important that you have some way of measuring. </a:t>
            </a:r>
          </a:p>
          <a:p>
            <a:pPr marL="171450" indent="-171450">
              <a:buFont typeface="Arial" pitchFamily="34" charset="0"/>
              <a:buChar char="•"/>
            </a:pPr>
            <a:endParaRPr lang="en-US" b="0" i="1" dirty="0" smtClean="0"/>
          </a:p>
          <a:p>
            <a:pPr marL="0" indent="0">
              <a:buFont typeface="Arial" pitchFamily="34" charset="0"/>
              <a:buNone/>
            </a:pPr>
            <a:r>
              <a:rPr lang="en-US" b="0" i="1" dirty="0" smtClean="0"/>
              <a:t>Descending Granularity </a:t>
            </a:r>
          </a:p>
          <a:p>
            <a:pPr marL="171450" indent="-171450">
              <a:buFont typeface="Arial" pitchFamily="34" charset="0"/>
              <a:buChar char="•"/>
            </a:pPr>
            <a:r>
              <a:rPr lang="en-US" b="0" i="1" dirty="0" smtClean="0"/>
              <a:t>Start with the biggest problems first and work your way to the smaller problems.</a:t>
            </a:r>
          </a:p>
          <a:p>
            <a:pPr marL="171450" indent="-171450">
              <a:buFont typeface="Arial" pitchFamily="34" charset="0"/>
              <a:buChar char="•"/>
            </a:pPr>
            <a:endParaRPr lang="en-US" b="0" i="1" dirty="0" smtClean="0"/>
          </a:p>
          <a:p>
            <a:pPr marL="0" indent="0">
              <a:buFont typeface="Arial" pitchFamily="34" charset="0"/>
              <a:buNone/>
            </a:pPr>
            <a:r>
              <a:rPr lang="en-US" b="0" i="1" dirty="0" smtClean="0"/>
              <a:t>Scenario Focused</a:t>
            </a:r>
          </a:p>
          <a:p>
            <a:pPr marL="171450" indent="-171450">
              <a:buFont typeface="Arial" pitchFamily="34" charset="0"/>
              <a:buChar char="•"/>
            </a:pPr>
            <a:r>
              <a:rPr lang="en-US" b="0" i="1" dirty="0" smtClean="0"/>
              <a:t>Do</a:t>
            </a:r>
            <a:r>
              <a:rPr lang="en-US" b="0" i="1" baseline="0" dirty="0" smtClean="0"/>
              <a:t> not “improve the performance of your application” – as that can be futile and often insufficient for users. Instead profile scenarios.</a:t>
            </a:r>
          </a:p>
          <a:p>
            <a:pPr marL="171450" indent="-171450">
              <a:buFont typeface="Arial" pitchFamily="34" charset="0"/>
              <a:buChar char="•"/>
            </a:pPr>
            <a:r>
              <a:rPr lang="en-US" b="0" i="1" baseline="0" dirty="0" smtClean="0"/>
              <a:t>Choose scenarios that are most likely to affect users the most.</a:t>
            </a:r>
            <a:endParaRPr lang="en-US" b="0" i="1" dirty="0" smtClean="0"/>
          </a:p>
          <a:p>
            <a:endParaRPr lang="en-US" b="0" i="1"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0" i="1" dirty="0" smtClean="0"/>
              <a:t>Web apps have extra challenges because we need</a:t>
            </a:r>
            <a:r>
              <a:rPr lang="en-US" b="0" i="1" baseline="0" dirty="0" smtClean="0"/>
              <a:t> our users to both GET IT and USE IT</a:t>
            </a:r>
            <a:endParaRPr lang="en-US" b="0" i="1"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5</a:t>
            </a:fld>
            <a:endParaRPr lang="en-US"/>
          </a:p>
        </p:txBody>
      </p:sp>
    </p:spTree>
    <p:extLst>
      <p:ext uri="{BB962C8B-B14F-4D97-AF65-F5344CB8AC3E}">
        <p14:creationId xmlns:p14="http://schemas.microsoft.com/office/powerpoint/2010/main" val="30877421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Capture w/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Filters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Totals – load is red line, DOMContentLoaded is blue 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Size &amp; Content – size</a:t>
            </a:r>
            <a:r>
              <a:rPr lang="en-US" baseline="0" dirty="0" smtClean="0"/>
              <a:t> is what was transferred on the wire, content is size of actual useable asset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Time</a:t>
            </a:r>
            <a:r>
              <a:rPr lang="en-US" baseline="0" dirty="0" smtClean="0"/>
              <a:t> &amp; Latency – time is total time, latency is waiting time where we weren’t getting bytes. Also the more transparent part of the timeline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Select a resource, show headers and preview</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Show preserve log – make additional requests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Copy all as HAR, display in HAR Viewer, show page timeline and hide statistics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But how do I get actionable items?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Audits &amp; </a:t>
            </a:r>
            <a:r>
              <a:rPr lang="en-US" b="1" dirty="0" err="1" smtClean="0"/>
              <a:t>PageSpeed</a:t>
            </a:r>
            <a:endParaRPr lang="en-US" b="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Reload Page and Audit on Load</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Explain that I have</a:t>
            </a:r>
            <a:r>
              <a:rPr lang="en-US" b="0" baseline="0" dirty="0" smtClean="0"/>
              <a:t> an extension, others exist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Red should be fixed first, and so 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err="1" smtClean="0"/>
              <a:t>PageSpeed</a:t>
            </a:r>
            <a:r>
              <a:rPr lang="en-US" b="0" baseline="0" dirty="0" smtClean="0"/>
              <a:t> is another extension, that is similar to Audits, but has separate features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0" i="1" baseline="0" dirty="0" smtClean="0"/>
              <a:t>The first thing we can do to solve our performance issues is to “Do Less” (both items and bytes)</a:t>
            </a:r>
            <a:endParaRPr lang="en-US" b="0" i="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Combine/Minify</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Change comments in _Layout and show</a:t>
            </a:r>
            <a:r>
              <a:rPr lang="en-US" b="0" baseline="0" dirty="0" smtClean="0"/>
              <a:t> </a:t>
            </a:r>
            <a:r>
              <a:rPr lang="en-US" b="0" baseline="0" dirty="0" err="1" smtClean="0"/>
              <a:t>BundleConfig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Compression</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Change two values from false to true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changes to Size/Content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HTTP Caching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caching section in </a:t>
            </a:r>
            <a:r>
              <a:rPr lang="en-US" dirty="0" err="1" smtClean="0"/>
              <a:t>web.config</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Toggle Disable Cache option in Chrome </a:t>
            </a:r>
            <a:r>
              <a:rPr lang="en-US" dirty="0" err="1" smtClean="0"/>
              <a:t>DevTools</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Show 304’s appear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Demo cache headers at http://redbot.org/ with http://www.codepalousa.com/</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Re-Run Audits and </a:t>
            </a:r>
            <a:r>
              <a:rPr lang="en-US" b="1" dirty="0" err="1" smtClean="0"/>
              <a:t>PageSpeed</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Commit</a:t>
            </a:r>
            <a:r>
              <a:rPr lang="en-US" b="0" baseline="0" dirty="0" smtClean="0"/>
              <a:t> in </a:t>
            </a:r>
            <a:r>
              <a:rPr lang="en-US" b="0" baseline="0" dirty="0" err="1" smtClean="0"/>
              <a:t>Git</a:t>
            </a:r>
            <a:endParaRPr lang="en-US" b="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Sprite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Open Texas page and show off the HTTP count/size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Generate sprites for Texas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Rename .png.css file to .</a:t>
            </a:r>
            <a:r>
              <a:rPr lang="en-US" b="0" dirty="0" err="1" smtClean="0"/>
              <a:t>css</a:t>
            </a:r>
            <a:r>
              <a:rPr lang="en-US" b="0" dirty="0" smtClean="0"/>
              <a:t> to avoid bug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Update _layout &amp; League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Demo</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smtClean="0"/>
              <a:t>Image Optimization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 Sprite, and optimize with http://tinypng.com/</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dirty="0" smtClean="0"/>
              <a:t>Show</a:t>
            </a:r>
            <a:r>
              <a:rPr lang="en-US" b="0" baseline="0" dirty="0" smtClean="0"/>
              <a:t> savings in Network tab</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err="1" smtClean="0"/>
              <a:t>DataUri</a:t>
            </a:r>
            <a:r>
              <a:rPr lang="en-US" b="1" baseline="0" dirty="0" smtClean="0"/>
              <a: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Show ball/H1 icon on homepage</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0" baseline="0" dirty="0" smtClean="0"/>
              <a:t>Drop ball into </a:t>
            </a:r>
            <a:r>
              <a:rPr lang="en-US" sz="1200" kern="1200" dirty="0" smtClean="0">
                <a:solidFill>
                  <a:schemeClr val="tx1"/>
                </a:solidFill>
                <a:latin typeface="+mn-lt"/>
                <a:ea typeface="+mn-ea"/>
                <a:cs typeface="+mn-cs"/>
              </a:rPr>
              <a:t>http://dataurl.net/</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Use Visual Studio to change the ball to a </a:t>
            </a:r>
            <a:r>
              <a:rPr lang="en-US" sz="1200" b="0" kern="1200" baseline="0" dirty="0" err="1" smtClean="0">
                <a:solidFill>
                  <a:schemeClr val="tx1"/>
                </a:solidFill>
                <a:latin typeface="+mn-lt"/>
                <a:ea typeface="+mn-ea"/>
                <a:cs typeface="+mn-cs"/>
              </a:rPr>
              <a:t>DataUri</a:t>
            </a:r>
            <a:r>
              <a:rPr lang="en-US" sz="1200" b="0" kern="1200" baseline="0" dirty="0" smtClean="0">
                <a:solidFill>
                  <a:schemeClr val="tx1"/>
                </a:solidFill>
                <a:latin typeface="+mn-lt"/>
                <a:ea typeface="+mn-ea"/>
                <a:cs typeface="+mn-cs"/>
              </a:rPr>
              <a:t> in screen.css</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kern="1200" baseline="0" dirty="0" smtClean="0">
                <a:solidFill>
                  <a:schemeClr val="tx1"/>
                </a:solidFill>
                <a:latin typeface="+mn-lt"/>
                <a:ea typeface="+mn-ea"/>
                <a:cs typeface="+mn-cs"/>
              </a:rPr>
              <a:t>Reload to show asset missing</a:t>
            </a:r>
            <a:endParaRPr lang="en-US" b="0" baseline="0"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b="0" baseline="0"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baseline="0" dirty="0" smtClean="0"/>
              <a:t>Revert changes &amp; Disable Fiddler</a:t>
            </a:r>
            <a:endParaRPr lang="en-US" b="1"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r>
              <a:rPr lang="en-US" i="1" baseline="0" dirty="0" smtClean="0"/>
              <a:t>In addition to doing less, we can also Do it Later (procrastinate) and Do it Sooner (anticipate)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DFD2167A-37F2-4A13-AEFB-A6E24EF2A755}" type="slidenum">
              <a:rPr lang="en-US" smtClean="0"/>
              <a:t>6</a:t>
            </a:fld>
            <a:endParaRPr lang="en-US"/>
          </a:p>
        </p:txBody>
      </p:sp>
    </p:spTree>
    <p:extLst>
      <p:ext uri="{BB962C8B-B14F-4D97-AF65-F5344CB8AC3E}">
        <p14:creationId xmlns:p14="http://schemas.microsoft.com/office/powerpoint/2010/main" val="29946448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err="1" smtClean="0"/>
              <a:t>Async</a:t>
            </a:r>
            <a:r>
              <a:rPr lang="en-US" b="1" dirty="0" smtClean="0"/>
              <a:t> Script Demo</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Uncomment </a:t>
            </a:r>
            <a:r>
              <a:rPr lang="en-US" dirty="0" err="1" smtClean="0"/>
              <a:t>ThirdPartyScript</a:t>
            </a:r>
            <a:r>
              <a:rPr lang="en-US" dirty="0" smtClean="0"/>
              <a:t> – these we can’t always control the placement of</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Reload page and notice the 3 second delay</a:t>
            </a:r>
            <a:r>
              <a:rPr lang="en-US" baseline="0" dirty="0" smtClean="0"/>
              <a:t> due to blocked parsing</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baseline="0" dirty="0" smtClean="0"/>
              <a:t>Replace with snippet</a:t>
            </a:r>
            <a:endParaRPr lang="en-US" dirty="0" smtClean="0"/>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smtClean="0"/>
              <a:t>Refresh</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dirty="0" smtClean="0"/>
              <a:t>People also delay the loading of images or video until there is some user interaction.</a:t>
            </a:r>
          </a:p>
          <a:p>
            <a:pPr marL="171450" marR="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smtClean="0"/>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i="1" baseline="0" dirty="0" smtClean="0"/>
              <a:t>So this is procrastinating but we can also anticipate.</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7</a:t>
            </a:fld>
            <a:endParaRPr lang="en-US"/>
          </a:p>
        </p:txBody>
      </p:sp>
    </p:spTree>
    <p:extLst>
      <p:ext uri="{BB962C8B-B14F-4D97-AF65-F5344CB8AC3E}">
        <p14:creationId xmlns:p14="http://schemas.microsoft.com/office/powerpoint/2010/main" val="23385792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smtClean="0"/>
              <a:t>DNS-</a:t>
            </a:r>
            <a:r>
              <a:rPr lang="en-US" i="1" dirty="0" err="1" smtClean="0"/>
              <a:t>prefetch</a:t>
            </a:r>
            <a:r>
              <a:rPr lang="en-US" i="1" baseline="0" dirty="0" smtClean="0"/>
              <a:t> </a:t>
            </a:r>
            <a:r>
              <a:rPr lang="en-US" i="1" baseline="0" dirty="0" smtClean="0"/>
              <a:t>works in all the newest versions of all </a:t>
            </a:r>
            <a:r>
              <a:rPr lang="en-US" i="1" baseline="0" dirty="0" smtClean="0"/>
              <a:t>browsers. This can save a few hundred milliseconds and is lite weight.</a:t>
            </a:r>
            <a:endParaRPr lang="en-US" i="1" baseline="0" dirty="0" smtClean="0"/>
          </a:p>
          <a:p>
            <a:r>
              <a:rPr lang="en-US" i="1" baseline="0" dirty="0" smtClean="0"/>
              <a:t/>
            </a:r>
            <a:br>
              <a:rPr lang="en-US" i="1" baseline="0" dirty="0" smtClean="0"/>
            </a:br>
            <a:r>
              <a:rPr lang="en-US" i="1" baseline="0" dirty="0" err="1" smtClean="0"/>
              <a:t>Prefetch</a:t>
            </a:r>
            <a:r>
              <a:rPr lang="en-US" i="1" baseline="0" dirty="0" smtClean="0"/>
              <a:t> loads an asset – but is pointless if the asset isn’t cacheable!</a:t>
            </a:r>
            <a:endParaRPr lang="en-US" i="1" baseline="0" dirty="0" smtClean="0"/>
          </a:p>
          <a:p>
            <a:endParaRPr lang="en-US" dirty="0" smtClean="0"/>
          </a:p>
          <a:p>
            <a:r>
              <a:rPr lang="en-US" i="1" dirty="0" err="1" smtClean="0"/>
              <a:t>Prerender</a:t>
            </a:r>
            <a:r>
              <a:rPr lang="en-US" i="1" baseline="0" dirty="0" smtClean="0"/>
              <a:t> is basically a hidden tab and gets swapped in when you navigate. It is expensive, so don’t do it without high certainty. </a:t>
            </a:r>
            <a:endParaRPr lang="en-US" i="1" dirty="0" smtClean="0"/>
          </a:p>
          <a:p>
            <a:endParaRPr lang="en-US" dirty="0" smtClean="0"/>
          </a:p>
          <a:p>
            <a:r>
              <a:rPr lang="en-US" b="1" dirty="0" err="1" smtClean="0"/>
              <a:t>Prerender</a:t>
            </a:r>
            <a:r>
              <a:rPr lang="en-US" b="1" dirty="0" smtClean="0"/>
              <a:t> Demo</a:t>
            </a:r>
          </a:p>
          <a:p>
            <a:pPr marL="171450" indent="-171450">
              <a:buFont typeface="Arial" panose="020B0604020202020204" pitchFamily="34" charset="0"/>
              <a:buChar char="•"/>
            </a:pPr>
            <a:r>
              <a:rPr lang="en-US" dirty="0" smtClean="0"/>
              <a:t>Close Dev Tools!</a:t>
            </a:r>
          </a:p>
          <a:p>
            <a:pPr marL="171450" indent="-171450">
              <a:buFont typeface="Arial" panose="020B0604020202020204" pitchFamily="34" charset="0"/>
              <a:buChar char="•"/>
            </a:pPr>
            <a:r>
              <a:rPr lang="en-US" dirty="0" smtClean="0"/>
              <a:t>View Source on Home Page to show</a:t>
            </a:r>
            <a:r>
              <a:rPr lang="en-US" baseline="0" dirty="0" smtClean="0"/>
              <a:t> link tag</a:t>
            </a:r>
          </a:p>
          <a:p>
            <a:pPr marL="171450" indent="-171450">
              <a:buFont typeface="Arial" panose="020B0604020202020204" pitchFamily="34" charset="0"/>
              <a:buChar char="•"/>
            </a:pPr>
            <a:r>
              <a:rPr lang="en-US" baseline="0" dirty="0" smtClean="0"/>
              <a:t>Open </a:t>
            </a:r>
            <a:r>
              <a:rPr lang="en-US" dirty="0" smtClean="0"/>
              <a:t>chrome://net-internals/#prerender</a:t>
            </a:r>
            <a:r>
              <a:rPr lang="en-US" baseline="0" dirty="0" smtClean="0"/>
              <a:t> and Task Manager (</a:t>
            </a:r>
            <a:r>
              <a:rPr lang="en-US" baseline="0" dirty="0" err="1" smtClean="0"/>
              <a:t>Shift+Esc</a:t>
            </a:r>
            <a:r>
              <a:rPr lang="en-US" baseline="0" dirty="0" smtClean="0"/>
              <a:t>) to show hidden tab being used</a:t>
            </a:r>
            <a:endParaRPr lang="en-US" dirty="0" smtClean="0"/>
          </a:p>
          <a:p>
            <a:pPr marL="171450" indent="-171450">
              <a:buFont typeface="Arial" panose="020B0604020202020204" pitchFamily="34" charset="0"/>
              <a:buChar char="•"/>
            </a:pPr>
            <a:endParaRPr lang="en-US" dirty="0" smtClean="0"/>
          </a:p>
          <a:p>
            <a:endParaRPr lang="en-US" dirty="0" smtClean="0"/>
          </a:p>
          <a:p>
            <a:r>
              <a:rPr lang="en-US" i="1" baseline="0" dirty="0" smtClean="0"/>
              <a:t>JS </a:t>
            </a:r>
            <a:r>
              <a:rPr lang="en-US" i="1" baseline="0" dirty="0" smtClean="0"/>
              <a:t>is executed but respects the </a:t>
            </a:r>
            <a:r>
              <a:rPr lang="en-US" i="1" baseline="0" dirty="0" err="1" smtClean="0"/>
              <a:t>pageVisiblity</a:t>
            </a:r>
            <a:r>
              <a:rPr lang="en-US" i="1" baseline="0" dirty="0" smtClean="0"/>
              <a:t> API. Don’t do this willy </a:t>
            </a:r>
            <a:r>
              <a:rPr lang="en-US" i="1" baseline="0" dirty="0" err="1" smtClean="0"/>
              <a:t>nilly</a:t>
            </a:r>
            <a:r>
              <a:rPr lang="en-US" i="1" baseline="0" dirty="0" smtClean="0"/>
              <a:t>. Chrome </a:t>
            </a:r>
            <a:r>
              <a:rPr lang="en-US" i="1" baseline="0" dirty="0" err="1" smtClean="0"/>
              <a:t>OmniBox</a:t>
            </a:r>
            <a:r>
              <a:rPr lang="en-US" i="1" baseline="0" dirty="0" smtClean="0"/>
              <a:t> uses this.</a:t>
            </a:r>
            <a:endParaRPr lang="en-US" i="1"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8</a:t>
            </a:fld>
            <a:endParaRPr lang="en-US"/>
          </a:p>
        </p:txBody>
      </p:sp>
    </p:spTree>
    <p:extLst>
      <p:ext uri="{BB962C8B-B14F-4D97-AF65-F5344CB8AC3E}">
        <p14:creationId xmlns:p14="http://schemas.microsoft.com/office/powerpoint/2010/main" val="2321149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DFD2167A-37F2-4A13-AEFB-A6E24EF2A755}" type="slidenum">
              <a:rPr lang="en-US" smtClean="0"/>
              <a:t>9</a:t>
            </a:fld>
            <a:endParaRPr lang="en-US"/>
          </a:p>
        </p:txBody>
      </p:sp>
    </p:spTree>
    <p:extLst>
      <p:ext uri="{BB962C8B-B14F-4D97-AF65-F5344CB8AC3E}">
        <p14:creationId xmlns:p14="http://schemas.microsoft.com/office/powerpoint/2010/main" val="41278519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2" name="Freeform 11"/>
          <p:cNvSpPr/>
          <p:nvPr/>
        </p:nvSpPr>
        <p:spPr>
          <a:xfrm>
            <a:off x="-15875" y="0"/>
            <a:ext cx="11683810" cy="6588125"/>
          </a:xfrm>
          <a:custGeom>
            <a:avLst/>
            <a:gdLst/>
            <a:ahLst/>
            <a:cxnLst/>
            <a:rect l="l" t="t" r="r" b="b"/>
            <a:pathLst>
              <a:path w="11683810" h="6588125">
                <a:moveTo>
                  <a:pt x="0" y="0"/>
                </a:moveTo>
                <a:lnTo>
                  <a:pt x="11318691" y="0"/>
                </a:lnTo>
                <a:lnTo>
                  <a:pt x="11683810" y="5976938"/>
                </a:lnTo>
                <a:lnTo>
                  <a:pt x="15875" y="6588125"/>
                </a:lnTo>
                <a:cubicBezTo>
                  <a:pt x="10583" y="4386792"/>
                  <a:pt x="5292" y="2185458"/>
                  <a:pt x="0" y="0"/>
                </a:cubicBezTo>
                <a:close/>
              </a:path>
            </a:pathLst>
          </a:custGeom>
          <a:ln>
            <a:noFill/>
          </a:ln>
          <a:effectLst>
            <a:outerShdw blurRad="101600" dist="152400" dir="4380000" algn="tl" rotWithShape="0">
              <a:srgbClr val="000000">
                <a:alpha val="43000"/>
              </a:srgbClr>
            </a:outerShdw>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0" y="4282257"/>
            <a:ext cx="11329257" cy="2028845"/>
          </a:xfrm>
          <a:custGeom>
            <a:avLst/>
            <a:gdLst/>
            <a:ahLst/>
            <a:cxnLst/>
            <a:rect l="l" t="t" r="r" b="b"/>
            <a:pathLst>
              <a:path w="11329257" h="2028845">
                <a:moveTo>
                  <a:pt x="0" y="588520"/>
                </a:moveTo>
                <a:lnTo>
                  <a:pt x="11244075" y="0"/>
                </a:lnTo>
                <a:lnTo>
                  <a:pt x="11329257" y="1424838"/>
                </a:lnTo>
                <a:lnTo>
                  <a:pt x="0" y="2028845"/>
                </a:lnTo>
                <a:lnTo>
                  <a:pt x="0" y="58852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26" name="Freeform 25"/>
          <p:cNvSpPr/>
          <p:nvPr/>
        </p:nvSpPr>
        <p:spPr>
          <a:xfrm>
            <a:off x="0" y="0"/>
            <a:ext cx="8719579" cy="456877"/>
          </a:xfrm>
          <a:custGeom>
            <a:avLst/>
            <a:gdLst/>
            <a:ahLst/>
            <a:cxnLst/>
            <a:rect l="l" t="t" r="r" b="b"/>
            <a:pathLst>
              <a:path w="8719579" h="456877">
                <a:moveTo>
                  <a:pt x="0" y="0"/>
                </a:moveTo>
                <a:lnTo>
                  <a:pt x="8719579" y="0"/>
                </a:lnTo>
                <a:lnTo>
                  <a:pt x="0" y="456877"/>
                </a:lnTo>
                <a:lnTo>
                  <a:pt x="0" y="0"/>
                </a:lnTo>
                <a:close/>
              </a:path>
            </a:pathLst>
          </a:cu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rot="21420000">
            <a:off x="-161800" y="293317"/>
            <a:ext cx="11367116" cy="5751804"/>
          </a:xfrm>
          <a:custGeom>
            <a:avLst/>
            <a:gdLst/>
            <a:ahLst/>
            <a:cxnLst/>
            <a:rect l="l" t="t" r="r" b="b"/>
            <a:pathLst>
              <a:path w="11367116" h="5751804">
                <a:moveTo>
                  <a:pt x="11346705" y="0"/>
                </a:moveTo>
                <a:cubicBezTo>
                  <a:pt x="11353509" y="1915114"/>
                  <a:pt x="11360312" y="3830229"/>
                  <a:pt x="11367116" y="5745343"/>
                </a:cubicBezTo>
                <a:lnTo>
                  <a:pt x="0" y="5751804"/>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2" name="Title 1"/>
          <p:cNvSpPr>
            <a:spLocks noGrp="1"/>
          </p:cNvSpPr>
          <p:nvPr>
            <p:ph type="ctrTitle"/>
          </p:nvPr>
        </p:nvSpPr>
        <p:spPr>
          <a:xfrm rot="21420000">
            <a:off x="891201" y="662656"/>
            <a:ext cx="9755187" cy="2766528"/>
          </a:xfrm>
        </p:spPr>
        <p:txBody>
          <a:bodyPr anchor="b">
            <a:normAutofit/>
          </a:bodyPr>
          <a:lstStyle>
            <a:lvl1pPr algn="r">
              <a:defRPr sz="8000"/>
            </a:lvl1pPr>
          </a:lstStyle>
          <a:p>
            <a:r>
              <a:rPr lang="en-US" smtClean="0"/>
              <a:t>Click to edit Master title style</a:t>
            </a:r>
            <a:endParaRPr lang="en-US" dirty="0"/>
          </a:p>
        </p:txBody>
      </p:sp>
      <p:sp>
        <p:nvSpPr>
          <p:cNvPr id="3" name="Subtitle 2"/>
          <p:cNvSpPr>
            <a:spLocks noGrp="1"/>
          </p:cNvSpPr>
          <p:nvPr>
            <p:ph type="subTitle" idx="1"/>
          </p:nvPr>
        </p:nvSpPr>
        <p:spPr>
          <a:xfrm rot="21420000">
            <a:off x="983062" y="3505209"/>
            <a:ext cx="9755187" cy="550333"/>
          </a:xfrm>
        </p:spPr>
        <p:txBody>
          <a:bodyPr anchor="t">
            <a:noAutofit/>
          </a:bodyPr>
          <a:lstStyle>
            <a:lvl1pPr marL="0" indent="0" algn="r">
              <a:buNone/>
              <a:defRPr sz="28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rot="21420000">
            <a:off x="4948541" y="4578463"/>
            <a:ext cx="6143653" cy="1163112"/>
          </a:xfrm>
        </p:spPr>
        <p:txBody>
          <a:bodyPr/>
          <a:lstStyle>
            <a:lvl1pPr algn="ctr">
              <a:defRPr sz="5400">
                <a:solidFill>
                  <a:schemeClr val="accent1">
                    <a:lumMod val="50000"/>
                  </a:schemeClr>
                </a:solidFill>
              </a:defRPr>
            </a:lvl1pPr>
          </a:lstStyle>
          <a:p>
            <a:fld id="{87D7A6CB-E979-4FF7-8BB6-C56632588159}" type="datetime1">
              <a:rPr lang="en-US" smtClean="0"/>
              <a:t>2/11/2014</a:t>
            </a:fld>
            <a:endParaRPr lang="en-US" dirty="0"/>
          </a:p>
        </p:txBody>
      </p:sp>
      <p:sp>
        <p:nvSpPr>
          <p:cNvPr id="5" name="Footer Placeholder 4"/>
          <p:cNvSpPr>
            <a:spLocks noGrp="1"/>
          </p:cNvSpPr>
          <p:nvPr>
            <p:ph type="ftr" sz="quarter" idx="11"/>
          </p:nvPr>
        </p:nvSpPr>
        <p:spPr>
          <a:xfrm rot="21420000">
            <a:off x="-5560" y="4883024"/>
            <a:ext cx="4047239" cy="1195538"/>
          </a:xfrm>
        </p:spPr>
        <p:txBody>
          <a:bodyPr vert="horz" lIns="91440" tIns="45720" rIns="91440" bIns="45720" rtlCol="0" anchor="ctr"/>
          <a:lstStyle>
            <a:lvl1pPr algn="r">
              <a:defRPr lang="en-US" sz="5400" dirty="0"/>
            </a:lvl1pPr>
          </a:lstStyle>
          <a:p>
            <a:r>
              <a:rPr lang="en-US" smtClean="0"/>
              <a:t>   nikmd23</a:t>
            </a:r>
            <a:endParaRPr lang="en-US" dirty="0"/>
          </a:p>
        </p:txBody>
      </p:sp>
      <p:sp>
        <p:nvSpPr>
          <p:cNvPr id="6" name="Slide Number Placeholder 5"/>
          <p:cNvSpPr>
            <a:spLocks noGrp="1"/>
          </p:cNvSpPr>
          <p:nvPr>
            <p:ph type="sldNum" sz="quarter" idx="12"/>
          </p:nvPr>
        </p:nvSpPr>
        <p:spPr>
          <a:xfrm rot="21420000">
            <a:off x="9851758" y="3832648"/>
            <a:ext cx="907186" cy="498470"/>
          </a:xfrm>
        </p:spPr>
        <p:txBody>
          <a:bodyPr/>
          <a:lstStyle>
            <a:lvl1pPr>
              <a:defRPr sz="2400">
                <a:solidFill>
                  <a:schemeClr val="tx1">
                    <a:lumMod val="75000"/>
                    <a:lumOff val="25000"/>
                  </a:schemeClr>
                </a:solidFill>
              </a:defRPr>
            </a:lvl1pPr>
          </a:lstStyle>
          <a:p>
            <a:fld id="{6D22F896-40B5-4ADD-8801-0D06FADFA095}" type="slidenum">
              <a:rPr lang="en-US" dirty="0"/>
              <a:pPr/>
              <a:t>‹#›</a:t>
            </a:fld>
            <a:endParaRPr lang="en-US" dirty="0"/>
          </a:p>
        </p:txBody>
      </p:sp>
      <p:sp>
        <p:nvSpPr>
          <p:cNvPr id="25" name="5-Point Star 24"/>
          <p:cNvSpPr/>
          <p:nvPr/>
        </p:nvSpPr>
        <p:spPr>
          <a:xfrm rot="21420000">
            <a:off x="4221385" y="5111356"/>
            <a:ext cx="515386" cy="515386"/>
          </a:xfrm>
          <a:prstGeom prst="star5">
            <a:avLst>
              <a:gd name="adj" fmla="val 26693"/>
              <a:gd name="hf" fmla="val 105146"/>
              <a:gd name="vf" fmla="val 110557"/>
            </a:avLst>
          </a:prstGeom>
          <a:solidFill>
            <a:schemeClr val="tx1">
              <a:alpha val="40000"/>
            </a:schemeClr>
          </a:solidFill>
          <a:ln>
            <a:noFill/>
          </a:ln>
        </p:spPr>
        <p:style>
          <a:lnRef idx="1">
            <a:schemeClr val="accent1"/>
          </a:lnRef>
          <a:fillRef idx="3">
            <a:schemeClr val="accent1"/>
          </a:fillRef>
          <a:effectRef idx="2">
            <a:schemeClr val="accent1"/>
          </a:effectRef>
          <a:fontRef idx="minor">
            <a:schemeClr val="lt1"/>
          </a:fontRef>
        </p:style>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4106333"/>
            <a:ext cx="10394708" cy="58884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5801" y="685799"/>
            <a:ext cx="10392513" cy="319490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780" y="4702923"/>
            <a:ext cx="10394728" cy="682472"/>
          </a:xfrm>
        </p:spPr>
        <p:txBody>
          <a:bodyPr anchor="t"/>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C9455D6-DEC3-4CF8-A9FA-809DEC20B7EB}"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6902" cy="3194903"/>
          </a:xfrm>
        </p:spPr>
        <p:txBody>
          <a:bodyPr anchor="ctr">
            <a:normAutofit/>
          </a:bodyPr>
          <a:lstStyle>
            <a:lvl1pPr algn="ctr">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779" y="4106333"/>
            <a:ext cx="10394729" cy="1273606"/>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E3726E2-EB7E-4DE5-97A2-B932DD817746}"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21732" y="685800"/>
            <a:ext cx="9525020" cy="2916704"/>
          </a:xfrm>
        </p:spPr>
        <p:txBody>
          <a:bodyPr anchor="ctr">
            <a:normAutofit/>
          </a:bodyPr>
          <a:lstStyle>
            <a:lvl1pPr algn="ctr">
              <a:defRPr sz="48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550264" y="3610032"/>
            <a:ext cx="8667956" cy="377768"/>
          </a:xfrm>
        </p:spPr>
        <p:txBody>
          <a:bodyPr anchor="t">
            <a:normAutofit/>
          </a:bodyPr>
          <a:lstStyle>
            <a:lvl1pPr marL="0" indent="0" algn="r">
              <a:buNone/>
              <a:defRPr sz="1400">
                <a:solidFill>
                  <a:schemeClr val="tx1">
                    <a:lumMod val="50000"/>
                    <a:lumOff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685801" y="4106334"/>
            <a:ext cx="10396882" cy="1268252"/>
          </a:xfrm>
        </p:spPr>
        <p:txBody>
          <a:bodyPr anchor="ct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2155F0F-81B5-42DF-9660-E105A84D4FE6}"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685801" y="89262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473083" y="292282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5800" y="1723854"/>
            <a:ext cx="10394707" cy="2511835"/>
          </a:xfrm>
        </p:spPr>
        <p:txBody>
          <a:bodyPr anchor="b">
            <a:normAutofit/>
          </a:bodyPr>
          <a:lstStyle>
            <a:lvl1pPr algn="l">
              <a:defRPr sz="4800"/>
            </a:lvl1pPr>
          </a:lstStyle>
          <a:p>
            <a:r>
              <a:rPr lang="en-US" smtClean="0"/>
              <a:t>Click to edit Master title style</a:t>
            </a:r>
            <a:endParaRPr lang="en-US" dirty="0"/>
          </a:p>
        </p:txBody>
      </p:sp>
      <p:sp>
        <p:nvSpPr>
          <p:cNvPr id="4" name="Text Placeholder 3"/>
          <p:cNvSpPr>
            <a:spLocks noGrp="1"/>
          </p:cNvSpPr>
          <p:nvPr>
            <p:ph type="body" sz="half" idx="2"/>
          </p:nvPr>
        </p:nvSpPr>
        <p:spPr>
          <a:xfrm>
            <a:off x="685800" y="4247468"/>
            <a:ext cx="10394707" cy="1140644"/>
          </a:xfrm>
        </p:spPr>
        <p:txBody>
          <a:bodyPr anchor="t">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3376369-5C58-4E11-A9AC-56DE60F0D72A}"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685802" y="685800"/>
            <a:ext cx="10394706" cy="1151965"/>
          </a:xfrm>
        </p:spPr>
        <p:txBody>
          <a:bodyPr/>
          <a:lstStyle>
            <a:lvl1pPr algn="ctr">
              <a:defRPr/>
            </a:lvl1pPr>
          </a:lstStyle>
          <a:p>
            <a:r>
              <a:rPr lang="en-US" smtClean="0"/>
              <a:t>Click to edit Master title style</a:t>
            </a:r>
            <a:endParaRPr lang="en-US" dirty="0"/>
          </a:p>
        </p:txBody>
      </p:sp>
      <p:sp>
        <p:nvSpPr>
          <p:cNvPr id="7" name="Text Placeholder 2"/>
          <p:cNvSpPr>
            <a:spLocks noGrp="1"/>
          </p:cNvSpPr>
          <p:nvPr>
            <p:ph type="body" idx="1"/>
          </p:nvPr>
        </p:nvSpPr>
        <p:spPr>
          <a:xfrm>
            <a:off x="68580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802"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234622"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234621"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770380" y="2063395"/>
            <a:ext cx="3310128" cy="576262"/>
          </a:xfrm>
        </p:spPr>
        <p:txBody>
          <a:bodyPr anchor="b">
            <a:noAutofit/>
          </a:bodyPr>
          <a:lstStyle>
            <a:lvl1pPr marL="0" indent="0" algn="ctr">
              <a:lnSpc>
                <a:spcPct val="90000"/>
              </a:lnSpc>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770380" y="2639658"/>
            <a:ext cx="3310128" cy="273492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B3FA4315-FAA9-40F3-90E0-9E2068FCE29F}" type="datetime1">
              <a:rPr lang="en-US" smtClean="0"/>
              <a:t>2/11/2014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685801" y="685800"/>
            <a:ext cx="10396882" cy="1151965"/>
          </a:xfrm>
        </p:spPr>
        <p:txBody>
          <a:bodyPr/>
          <a:lstStyle>
            <a:lvl1pPr algn="ctr">
              <a:defRPr/>
            </a:lvl1pPr>
          </a:lstStyle>
          <a:p>
            <a:r>
              <a:rPr lang="en-US" smtClean="0"/>
              <a:t>Click to edit Master title style</a:t>
            </a:r>
            <a:endParaRPr lang="en-US" dirty="0"/>
          </a:p>
        </p:txBody>
      </p:sp>
      <p:sp>
        <p:nvSpPr>
          <p:cNvPr id="19" name="Text Placeholder 2"/>
          <p:cNvSpPr>
            <a:spLocks noGrp="1"/>
          </p:cNvSpPr>
          <p:nvPr>
            <p:ph type="body" idx="1"/>
          </p:nvPr>
        </p:nvSpPr>
        <p:spPr>
          <a:xfrm>
            <a:off x="69184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5780" y="2063395"/>
            <a:ext cx="3310128" cy="1536725"/>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1" name="Text Placeholder 3"/>
          <p:cNvSpPr>
            <a:spLocks noGrp="1"/>
          </p:cNvSpPr>
          <p:nvPr>
            <p:ph type="body" sz="half" idx="18"/>
          </p:nvPr>
        </p:nvSpPr>
        <p:spPr>
          <a:xfrm>
            <a:off x="691840" y="4389287"/>
            <a:ext cx="3310128" cy="98529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237410"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235999" y="2063395"/>
            <a:ext cx="3310128" cy="1535237"/>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19"/>
          </p:nvPr>
        </p:nvSpPr>
        <p:spPr>
          <a:xfrm>
            <a:off x="4235999" y="4389286"/>
            <a:ext cx="3310128" cy="98530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768944" y="3813025"/>
            <a:ext cx="3310128" cy="576262"/>
          </a:xfrm>
        </p:spPr>
        <p:txBody>
          <a:bodyPr anchor="b">
            <a:noAutofit/>
          </a:bodyPr>
          <a:lstStyle>
            <a:lvl1pPr marL="0" indent="0" algn="ctr">
              <a:lnSpc>
                <a:spcPct val="90000"/>
              </a:lnSpc>
              <a:buNone/>
              <a:defRPr sz="22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768819" y="2063394"/>
            <a:ext cx="3310128" cy="1537196"/>
          </a:xfrm>
          <a:prstGeom prst="roundRect">
            <a:avLst>
              <a:gd name="adj" fmla="val 0"/>
            </a:avLst>
          </a:prstGeom>
          <a:ln w="57150" cmpd="thinThick">
            <a:solidFill>
              <a:schemeClr val="bg1">
                <a:lumMod val="50000"/>
              </a:schemeClr>
            </a:solidFill>
            <a:miter lim="800000"/>
          </a:ln>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7" name="Text Placeholder 3"/>
          <p:cNvSpPr>
            <a:spLocks noGrp="1"/>
          </p:cNvSpPr>
          <p:nvPr>
            <p:ph type="body" sz="half" idx="20"/>
          </p:nvPr>
        </p:nvSpPr>
        <p:spPr>
          <a:xfrm>
            <a:off x="7768819" y="4389284"/>
            <a:ext cx="3310128" cy="985302"/>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A977609C-BB24-4355-BB24-3032B8B02C24}" type="datetime1">
              <a:rPr lang="en-US" smtClean="0"/>
              <a:t>2/11/2014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r">
              <a:defRPr/>
            </a:lvl1pPr>
          </a:lstStyle>
          <a:p>
            <a:r>
              <a:rPr lang="en-US" smtClean="0"/>
              <a:t>Click to edit Master title style</a:t>
            </a:r>
            <a:endParaRPr lang="en-US" dirty="0"/>
          </a:p>
        </p:txBody>
      </p:sp>
      <p:sp>
        <p:nvSpPr>
          <p:cNvPr id="11" name="Vertical Text Placeholder 2"/>
          <p:cNvSpPr>
            <a:spLocks noGrp="1"/>
          </p:cNvSpPr>
          <p:nvPr>
            <p:ph type="body" orient="vert" sz="quarter" idx="13"/>
          </p:nvPr>
        </p:nvSpPr>
        <p:spPr>
          <a:xfrm>
            <a:off x="685800" y="2063396"/>
            <a:ext cx="10394707" cy="331119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1424C86-75D4-460D-AD43-D16084DBC81F}"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15862" y="685800"/>
            <a:ext cx="2264646" cy="4688785"/>
          </a:xfrm>
        </p:spPr>
        <p:txBody>
          <a:bodyPr vert="eaVert"/>
          <a:lstStyle>
            <a:lvl1pPr algn="l">
              <a:defRPr/>
            </a:lvl1pPr>
          </a:lstStyle>
          <a:p>
            <a:r>
              <a:rPr lang="en-US" smtClean="0"/>
              <a:t>Click to edit Master title style</a:t>
            </a:r>
            <a:endParaRPr lang="en-US" dirty="0"/>
          </a:p>
        </p:txBody>
      </p:sp>
      <p:sp>
        <p:nvSpPr>
          <p:cNvPr id="8" name="Vertical Text Placeholder 2"/>
          <p:cNvSpPr>
            <a:spLocks noGrp="1"/>
          </p:cNvSpPr>
          <p:nvPr>
            <p:ph type="body" orient="vert" sz="quarter" idx="13"/>
          </p:nvPr>
        </p:nvSpPr>
        <p:spPr>
          <a:xfrm>
            <a:off x="685800" y="685800"/>
            <a:ext cx="7904431" cy="4688785"/>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C8F78EA-550E-4B09-A1AC-FDB1883CAB65}"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10394707" cy="33111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F67EFF9-3F29-4BA7-8632-EF427182C365}"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1" y="685800"/>
            <a:ext cx="10394707" cy="3193487"/>
          </a:xfrm>
        </p:spPr>
        <p:txBody>
          <a:bodyPr anchor="b">
            <a:normAutofit/>
          </a:bodyPr>
          <a:lstStyle>
            <a:lvl1pPr algn="l">
              <a:defRPr sz="5400"/>
            </a:lvl1pPr>
          </a:lstStyle>
          <a:p>
            <a:r>
              <a:rPr lang="en-US" smtClean="0"/>
              <a:t>Click to edit Master title style</a:t>
            </a:r>
            <a:endParaRPr lang="en-US" dirty="0"/>
          </a:p>
        </p:txBody>
      </p:sp>
      <p:sp>
        <p:nvSpPr>
          <p:cNvPr id="3" name="Text Placeholder 2"/>
          <p:cNvSpPr>
            <a:spLocks noGrp="1"/>
          </p:cNvSpPr>
          <p:nvPr>
            <p:ph type="body" idx="1"/>
          </p:nvPr>
        </p:nvSpPr>
        <p:spPr>
          <a:xfrm>
            <a:off x="685801" y="3742267"/>
            <a:ext cx="10394707" cy="1639614"/>
          </a:xfrm>
        </p:spPr>
        <p:txBody>
          <a:bodyPr anchor="t">
            <a:normAutofit/>
          </a:bodyPr>
          <a:lstStyle>
            <a:lvl1pPr marL="0" indent="0" algn="l">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172E315-9E2E-4A0A-B7BB-53FCD7A75A85}" type="datetime1">
              <a:rPr lang="en-US" smtClean="0"/>
              <a:t>2/11/2014</a:t>
            </a:fld>
            <a:endParaRPr lang="en-US" dirty="0"/>
          </a:p>
        </p:txBody>
      </p:sp>
      <p:sp>
        <p:nvSpPr>
          <p:cNvPr id="5" name="Footer Placeholder 4"/>
          <p:cNvSpPr>
            <a:spLocks noGrp="1"/>
          </p:cNvSpPr>
          <p:nvPr>
            <p:ph type="ftr" sz="quarter" idx="11"/>
          </p:nvPr>
        </p:nvSpPr>
        <p:spPr/>
        <p:txBody>
          <a:bodyPr/>
          <a:lstStyle/>
          <a:p>
            <a:r>
              <a:rPr lang="en-US" smtClean="0"/>
              <a:t>   nikmd23</a:t>
            </a:r>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6882" cy="1158140"/>
          </a:xfrm>
        </p:spPr>
        <p:txBody>
          <a:bodyPr/>
          <a:lstStyle/>
          <a:p>
            <a:r>
              <a:rPr lang="en-US" smtClean="0"/>
              <a:t>Click to edit Master title style</a:t>
            </a:r>
            <a:endParaRPr lang="en-US" dirty="0"/>
          </a:p>
        </p:txBody>
      </p:sp>
      <p:sp>
        <p:nvSpPr>
          <p:cNvPr id="12" name="Content Placeholder 2"/>
          <p:cNvSpPr>
            <a:spLocks noGrp="1"/>
          </p:cNvSpPr>
          <p:nvPr>
            <p:ph sz="quarter" idx="13"/>
          </p:nvPr>
        </p:nvSpPr>
        <p:spPr>
          <a:xfrm>
            <a:off x="685800" y="2063396"/>
            <a:ext cx="5088714"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3"/>
          <p:cNvSpPr>
            <a:spLocks noGrp="1"/>
          </p:cNvSpPr>
          <p:nvPr>
            <p:ph sz="quarter" idx="14"/>
          </p:nvPr>
        </p:nvSpPr>
        <p:spPr>
          <a:xfrm>
            <a:off x="5993971" y="2063396"/>
            <a:ext cx="5086538" cy="3311189"/>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4244EE7-8220-4F9F-BDF0-8567FDD8CE85}"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4" name="Title 1"/>
          <p:cNvSpPr>
            <a:spLocks noGrp="1"/>
          </p:cNvSpPr>
          <p:nvPr>
            <p:ph type="title"/>
          </p:nvPr>
        </p:nvSpPr>
        <p:spPr>
          <a:xfrm>
            <a:off x="685801" y="685800"/>
            <a:ext cx="10394707" cy="115814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8356" y="2063396"/>
            <a:ext cx="4856158"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Content Placeholder 3"/>
          <p:cNvSpPr>
            <a:spLocks noGrp="1"/>
          </p:cNvSpPr>
          <p:nvPr>
            <p:ph sz="quarter" idx="13"/>
          </p:nvPr>
        </p:nvSpPr>
        <p:spPr>
          <a:xfrm>
            <a:off x="685802" y="2861733"/>
            <a:ext cx="5088712"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8191" y="2063396"/>
            <a:ext cx="4864491" cy="679994"/>
          </a:xfrm>
        </p:spPr>
        <p:txBody>
          <a:bodyPr anchor="b">
            <a:noAutofit/>
          </a:bodyPr>
          <a:lstStyle>
            <a:lvl1pPr marL="0" indent="0">
              <a:lnSpc>
                <a:spcPct val="90000"/>
              </a:lnSpc>
              <a:buNone/>
              <a:defRPr sz="26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3" name="Content Placeholder 5"/>
          <p:cNvSpPr>
            <a:spLocks noGrp="1"/>
          </p:cNvSpPr>
          <p:nvPr>
            <p:ph sz="quarter" idx="14"/>
          </p:nvPr>
        </p:nvSpPr>
        <p:spPr>
          <a:xfrm>
            <a:off x="5993969" y="2861733"/>
            <a:ext cx="5088713" cy="2512852"/>
          </a:xfrm>
        </p:spPr>
        <p:txBody>
          <a:bodyPr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4A45B4A-1EB6-4CF9-9C56-70706554E4F8}" type="datetime1">
              <a:rPr lang="en-US" smtClean="0"/>
              <a:t>2/11/2014</a:t>
            </a:fld>
            <a:endParaRPr lang="en-US" dirty="0"/>
          </a:p>
        </p:txBody>
      </p:sp>
      <p:sp>
        <p:nvSpPr>
          <p:cNvPr id="8" name="Footer Placeholder 7"/>
          <p:cNvSpPr>
            <a:spLocks noGrp="1"/>
          </p:cNvSpPr>
          <p:nvPr>
            <p:ph type="ftr" sz="quarter" idx="11"/>
          </p:nvPr>
        </p:nvSpPr>
        <p:spPr/>
        <p:txBody>
          <a:bodyPr/>
          <a:lstStyle/>
          <a:p>
            <a:r>
              <a:rPr lang="en-US" smtClean="0"/>
              <a:t>   nikmd23</a:t>
            </a:r>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023E75F-996D-4E2C-A54F-5753798832F5}" type="datetime1">
              <a:rPr lang="en-US" smtClean="0"/>
              <a:t>2/11/2014</a:t>
            </a:fld>
            <a:endParaRPr lang="en-US" dirty="0"/>
          </a:p>
        </p:txBody>
      </p:sp>
      <p:sp>
        <p:nvSpPr>
          <p:cNvPr id="4" name="Footer Placeholder 3"/>
          <p:cNvSpPr>
            <a:spLocks noGrp="1"/>
          </p:cNvSpPr>
          <p:nvPr>
            <p:ph type="ftr" sz="quarter" idx="11"/>
          </p:nvPr>
        </p:nvSpPr>
        <p:spPr/>
        <p:txBody>
          <a:bodyPr/>
          <a:lstStyle/>
          <a:p>
            <a:r>
              <a:rPr lang="en-US" smtClean="0"/>
              <a:t>   nikmd23</a:t>
            </a:r>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7B569-543C-42AB-9849-EC9C9C90011D}" type="datetime1">
              <a:rPr lang="en-US" smtClean="0"/>
              <a:t>2/11/2014</a:t>
            </a:fld>
            <a:endParaRPr lang="en-US" dirty="0"/>
          </a:p>
        </p:txBody>
      </p:sp>
      <p:sp>
        <p:nvSpPr>
          <p:cNvPr id="3" name="Footer Placeholder 2"/>
          <p:cNvSpPr>
            <a:spLocks noGrp="1"/>
          </p:cNvSpPr>
          <p:nvPr>
            <p:ph type="ftr" sz="quarter" idx="11"/>
          </p:nvPr>
        </p:nvSpPr>
        <p:spPr/>
        <p:txBody>
          <a:bodyPr/>
          <a:lstStyle/>
          <a:p>
            <a:r>
              <a:rPr lang="en-US" smtClean="0"/>
              <a:t>   nikmd23</a:t>
            </a:r>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3643" y="685800"/>
            <a:ext cx="4126860" cy="2023252"/>
          </a:xfrm>
        </p:spPr>
        <p:txBody>
          <a:bodyPr anchor="b">
            <a:normAutofit/>
          </a:bodyPr>
          <a:lstStyle>
            <a:lvl1pPr algn="ctr">
              <a:defRPr sz="3600"/>
            </a:lvl1pPr>
          </a:lstStyle>
          <a:p>
            <a:r>
              <a:rPr lang="en-US" smtClean="0"/>
              <a:t>Click to edit Master title style</a:t>
            </a:r>
            <a:endParaRPr lang="en-US" dirty="0"/>
          </a:p>
        </p:txBody>
      </p:sp>
      <p:sp>
        <p:nvSpPr>
          <p:cNvPr id="10" name="Content Placeholder 2"/>
          <p:cNvSpPr>
            <a:spLocks noGrp="1"/>
          </p:cNvSpPr>
          <p:nvPr>
            <p:ph sz="quarter" idx="13"/>
          </p:nvPr>
        </p:nvSpPr>
        <p:spPr>
          <a:xfrm>
            <a:off x="5046132" y="685800"/>
            <a:ext cx="6034375" cy="46887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93642" y="2709052"/>
            <a:ext cx="4126861" cy="2665533"/>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1701F00-08B5-4BF8-83BC-BBCC5EA05322}"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6345302" cy="2023252"/>
          </a:xfrm>
        </p:spPr>
        <p:txBody>
          <a:bodyPr anchor="b">
            <a:normAutofit/>
          </a:bodyPr>
          <a:lstStyle>
            <a:lvl1pPr algn="ctr">
              <a:defRPr sz="36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482362" y="0"/>
            <a:ext cx="3598146" cy="5071533"/>
          </a:xfrm>
          <a:ln w="57150" cmpd="thinThick">
            <a:solidFill>
              <a:schemeClr val="bg1">
                <a:lumMod val="50000"/>
              </a:schemeClr>
            </a:solidFill>
            <a:miter lim="800000"/>
          </a:ln>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5801" y="2709052"/>
            <a:ext cx="6345301" cy="2362481"/>
          </a:xfrm>
        </p:spPr>
        <p:txBody>
          <a:bodyPr anchor="t">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68DFC88-445D-4232-9244-DA2F7DC4EA29}" type="datetime1">
              <a:rPr lang="en-US" smtClean="0"/>
              <a:t>2/11/2014</a:t>
            </a:fld>
            <a:endParaRPr lang="en-US" dirty="0"/>
          </a:p>
        </p:txBody>
      </p:sp>
      <p:sp>
        <p:nvSpPr>
          <p:cNvPr id="6" name="Footer Placeholder 5"/>
          <p:cNvSpPr>
            <a:spLocks noGrp="1"/>
          </p:cNvSpPr>
          <p:nvPr>
            <p:ph type="ftr" sz="quarter" idx="11"/>
          </p:nvPr>
        </p:nvSpPr>
        <p:spPr/>
        <p:txBody>
          <a:bodyPr/>
          <a:lstStyle/>
          <a:p>
            <a:r>
              <a:rPr lang="en-US" smtClean="0"/>
              <a:t>   nikmd23</a:t>
            </a:r>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jp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Brickwork-HD-R1a.jp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0" name="Group 9"/>
          <p:cNvGrpSpPr/>
          <p:nvPr/>
        </p:nvGrpSpPr>
        <p:grpSpPr>
          <a:xfrm>
            <a:off x="-25397" y="0"/>
            <a:ext cx="12005350" cy="6644081"/>
            <a:chOff x="-25397" y="0"/>
            <a:chExt cx="12005350" cy="6644081"/>
          </a:xfrm>
        </p:grpSpPr>
        <p:sp useBgFill="1">
          <p:nvSpPr>
            <p:cNvPr id="11" name="Rectangle 10"/>
            <p:cNvSpPr/>
            <p:nvPr/>
          </p:nvSpPr>
          <p:spPr>
            <a:xfrm>
              <a:off x="1" y="0"/>
              <a:ext cx="11979952" cy="6644081"/>
            </a:xfrm>
            <a:prstGeom prst="rect">
              <a:avLst/>
            </a:prstGeom>
            <a:ln>
              <a:noFill/>
            </a:ln>
            <a:effectLst>
              <a:outerShdw blurRad="98425" dist="76200" dir="4380000" algn="tl" rotWithShape="0">
                <a:srgbClr val="000000">
                  <a:alpha val="68000"/>
                </a:srgbClr>
              </a:outerShdw>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25397" y="0"/>
              <a:ext cx="11773291" cy="6419514"/>
            </a:xfrm>
            <a:custGeom>
              <a:avLst/>
              <a:gdLst/>
              <a:ahLst/>
              <a:cxnLst/>
              <a:rect l="l" t="t" r="r" b="b"/>
              <a:pathLst>
                <a:path w="11773291" h="6419514">
                  <a:moveTo>
                    <a:pt x="11750059" y="0"/>
                  </a:moveTo>
                  <a:lnTo>
                    <a:pt x="11773291" y="6419514"/>
                  </a:lnTo>
                  <a:lnTo>
                    <a:pt x="0" y="6411047"/>
                  </a:lnTo>
                </a:path>
              </a:pathLst>
            </a:custGeom>
            <a:ln w="82550">
              <a:solidFill>
                <a:schemeClr val="tx1">
                  <a:lumMod val="50000"/>
                  <a:lumOff val="50000"/>
                </a:schemeClr>
              </a:solidFill>
              <a:miter lim="800000"/>
            </a:ln>
          </p:spPr>
          <p:style>
            <a:lnRef idx="2">
              <a:schemeClr val="accent1"/>
            </a:lnRef>
            <a:fillRef idx="0">
              <a:schemeClr val="accent1"/>
            </a:fillRef>
            <a:effectRef idx="1">
              <a:schemeClr val="accent1"/>
            </a:effectRef>
            <a:fontRef idx="minor">
              <a:schemeClr val="tx1"/>
            </a:fontRef>
          </p:style>
        </p:sp>
        <p:sp>
          <p:nvSpPr>
            <p:cNvPr id="13" name="Rectangle 12"/>
            <p:cNvSpPr/>
            <p:nvPr/>
          </p:nvSpPr>
          <p:spPr>
            <a:xfrm>
              <a:off x="1" y="5600215"/>
              <a:ext cx="11706512" cy="780581"/>
            </a:xfrm>
            <a:prstGeom prst="rect">
              <a:avLst/>
            </a:prstGeom>
            <a:gradFill flip="none" rotWithShape="1">
              <a:gsLst>
                <a:gs pos="34000">
                  <a:schemeClr val="accent1"/>
                </a:gs>
                <a:gs pos="100000">
                  <a:schemeClr val="accent1">
                    <a:lumMod val="50000"/>
                  </a:schemeClr>
                </a:gs>
              </a:gsLst>
              <a:path path="circle">
                <a:fillToRect l="50000" t="50000" r="50000" b="50000"/>
              </a:path>
              <a:tileRect/>
            </a:gradFill>
            <a:ln>
              <a:noFill/>
            </a:ln>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85801" y="685800"/>
            <a:ext cx="10396882" cy="1151965"/>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063396"/>
            <a:ext cx="10396883" cy="3311189"/>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98083" y="5757334"/>
            <a:ext cx="3784600" cy="498470"/>
          </a:xfrm>
          <a:prstGeom prst="rect">
            <a:avLst/>
          </a:prstGeom>
        </p:spPr>
        <p:txBody>
          <a:bodyPr vert="horz" lIns="91440" tIns="45720" rIns="91440" bIns="45720" rtlCol="0" anchor="ctr"/>
          <a:lstStyle>
            <a:lvl1pPr algn="r">
              <a:defRPr sz="3200" cap="all" baseline="0">
                <a:solidFill>
                  <a:schemeClr val="accent1">
                    <a:lumMod val="50000"/>
                  </a:schemeClr>
                </a:solidFill>
              </a:defRPr>
            </a:lvl1pPr>
          </a:lstStyle>
          <a:p>
            <a:fld id="{22A4A208-6D8A-4CD4-9CEE-8BE7D41B1E08}" type="datetime1">
              <a:rPr lang="en-US" smtClean="0"/>
              <a:t>2/11/2014</a:t>
            </a:fld>
            <a:endParaRPr lang="en-US" dirty="0"/>
          </a:p>
        </p:txBody>
      </p:sp>
      <p:sp>
        <p:nvSpPr>
          <p:cNvPr id="5" name="Footer Placeholder 4"/>
          <p:cNvSpPr>
            <a:spLocks noGrp="1"/>
          </p:cNvSpPr>
          <p:nvPr>
            <p:ph type="ftr" sz="quarter" idx="3"/>
          </p:nvPr>
        </p:nvSpPr>
        <p:spPr>
          <a:xfrm>
            <a:off x="685801" y="5757334"/>
            <a:ext cx="5499719" cy="498470"/>
          </a:xfrm>
          <a:prstGeom prst="rect">
            <a:avLst/>
          </a:prstGeom>
        </p:spPr>
        <p:txBody>
          <a:bodyPr vert="horz" lIns="91440" tIns="45720" rIns="91440" bIns="45720" rtlCol="0" anchor="ctr"/>
          <a:lstStyle>
            <a:lvl1pPr algn="l">
              <a:defRPr sz="3200" cap="all" baseline="0">
                <a:solidFill>
                  <a:schemeClr val="accent1">
                    <a:lumMod val="50000"/>
                  </a:schemeClr>
                </a:solidFill>
              </a:defRPr>
            </a:lvl1pPr>
          </a:lstStyle>
          <a:p>
            <a:r>
              <a:rPr lang="en-US" smtClean="0"/>
              <a:t>   nikmd23</a:t>
            </a:r>
            <a:endParaRPr lang="en-US" dirty="0"/>
          </a:p>
        </p:txBody>
      </p:sp>
      <p:sp>
        <p:nvSpPr>
          <p:cNvPr id="6" name="Slide Number Placeholder 5"/>
          <p:cNvSpPr>
            <a:spLocks noGrp="1"/>
          </p:cNvSpPr>
          <p:nvPr>
            <p:ph type="sldNum" sz="quarter" idx="4"/>
          </p:nvPr>
        </p:nvSpPr>
        <p:spPr>
          <a:xfrm>
            <a:off x="6287121" y="5757334"/>
            <a:ext cx="907186" cy="498470"/>
          </a:xfrm>
          <a:prstGeom prst="rect">
            <a:avLst/>
          </a:prstGeom>
        </p:spPr>
        <p:txBody>
          <a:bodyPr vert="horz" lIns="91440" tIns="45720" rIns="91440" bIns="45720" rtlCol="0" anchor="ctr"/>
          <a:lstStyle>
            <a:lvl1pPr algn="ctr">
              <a:defRPr sz="3200" cap="all" baseline="0">
                <a:solidFill>
                  <a:schemeClr val="accent1">
                    <a:lumMod val="50000"/>
                  </a:schemeClr>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dt="0"/>
  <p:txStyles>
    <p:titleStyle>
      <a:lvl1pPr algn="l" defTabSz="914400" rtl="0" eaLnBrk="1" latinLnBrk="0" hangingPunct="1">
        <a:lnSpc>
          <a:spcPct val="90000"/>
        </a:lnSpc>
        <a:spcBef>
          <a:spcPct val="0"/>
        </a:spcBef>
        <a:buNone/>
        <a:defRPr sz="5400" kern="1200" cap="all" baseline="0">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60000"/>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60000"/>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hyperlink" Target="http://bit.ly/dotnetOptimization"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10.jpg"/><Relationship Id="rId13" Type="http://schemas.openxmlformats.org/officeDocument/2006/relationships/hyperlink" Target="http://shop.oreilly.com/product/9780596802806.do" TargetMode="External"/><Relationship Id="rId18" Type="http://schemas.openxmlformats.org/officeDocument/2006/relationships/image" Target="../media/image15.png"/><Relationship Id="rId3" Type="http://schemas.openxmlformats.org/officeDocument/2006/relationships/hyperlink" Target="http://stevesouders.com/hpws/" TargetMode="External"/><Relationship Id="rId7" Type="http://schemas.openxmlformats.org/officeDocument/2006/relationships/hyperlink" Target="http://www.red-gate.com/community/books/practical-performance-profiling" TargetMode="External"/><Relationship Id="rId12" Type="http://schemas.openxmlformats.org/officeDocument/2006/relationships/image" Target="../media/image12.png"/><Relationship Id="rId17" Type="http://schemas.openxmlformats.org/officeDocument/2006/relationships/hyperlink" Target="http://www.html5rocks.com/" TargetMode="External"/><Relationship Id="rId2" Type="http://schemas.openxmlformats.org/officeDocument/2006/relationships/notesSlide" Target="../notesSlides/notesSlide30.xml"/><Relationship Id="rId16"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9.jpeg"/><Relationship Id="rId11" Type="http://schemas.openxmlformats.org/officeDocument/2006/relationships/hyperlink" Target="http://chimera.labs.oreilly.com/books/1230000000545/index.html" TargetMode="External"/><Relationship Id="rId5" Type="http://schemas.openxmlformats.org/officeDocument/2006/relationships/hyperlink" Target="http://stevesouders.com/efws/" TargetMode="External"/><Relationship Id="rId15" Type="http://schemas.openxmlformats.org/officeDocument/2006/relationships/hyperlink" Target="http://jankfree.org/" TargetMode="External"/><Relationship Id="rId10" Type="http://schemas.openxmlformats.org/officeDocument/2006/relationships/image" Target="../media/image11.png"/><Relationship Id="rId4" Type="http://schemas.openxmlformats.org/officeDocument/2006/relationships/image" Target="../media/image8.jpeg"/><Relationship Id="rId9" Type="http://schemas.openxmlformats.org/officeDocument/2006/relationships/hyperlink" Target="http://www.engineeringtime.com/" TargetMode="External"/><Relationship Id="rId1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1.xml"/><Relationship Id="rId4" Type="http://schemas.openxmlformats.org/officeDocument/2006/relationships/hyperlink" Target="http://bit.ly/full-stack-web-perf"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rot="21427188">
            <a:off x="1023741" y="1460341"/>
            <a:ext cx="2121471" cy="1979658"/>
          </a:xfrm>
          <a:prstGeom prst="rect">
            <a:avLst/>
          </a:prstGeom>
          <a:blipFill dpi="0" rotWithShape="1">
            <a:blip r:embed="rId3">
              <a:alphaModFix amt="5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p:txBody>
          <a:bodyPr/>
          <a:lstStyle/>
          <a:p>
            <a:r>
              <a:rPr lang="en-US" dirty="0" smtClean="0"/>
              <a:t>Full Stack Web Performance</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smtClean="0"/>
              <a:t>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p:cNvSpPr txBox="1"/>
          <p:nvPr/>
        </p:nvSpPr>
        <p:spPr>
          <a:xfrm rot="21427188">
            <a:off x="348780" y="2265504"/>
            <a:ext cx="3471391" cy="369332"/>
          </a:xfrm>
          <a:prstGeom prst="rect">
            <a:avLst/>
          </a:prstGeom>
          <a:noFill/>
        </p:spPr>
        <p:txBody>
          <a:bodyPr wrap="square" rtlCol="0">
            <a:spAutoFit/>
          </a:bodyPr>
          <a:lstStyle/>
          <a:p>
            <a:pPr algn="ctr"/>
            <a:r>
              <a:rPr lang="en-US" dirty="0" smtClean="0">
                <a:solidFill>
                  <a:schemeClr val="accent1">
                    <a:alpha val="50000"/>
                  </a:schemeClr>
                </a:solidFill>
              </a:rPr>
              <a:t>loading</a:t>
            </a:r>
            <a:endParaRPr lang="en-US" dirty="0">
              <a:solidFill>
                <a:schemeClr val="accent1">
                  <a:alpha val="50000"/>
                </a:schemeClr>
              </a:solidFill>
            </a:endParaRPr>
          </a:p>
        </p:txBody>
      </p:sp>
    </p:spTree>
    <p:extLst>
      <p:ext uri="{BB962C8B-B14F-4D97-AF65-F5344CB8AC3E}">
        <p14:creationId xmlns:p14="http://schemas.microsoft.com/office/powerpoint/2010/main" val="31417940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11" name="Group 10"/>
          <p:cNvGrpSpPr/>
          <p:nvPr/>
        </p:nvGrpSpPr>
        <p:grpSpPr>
          <a:xfrm>
            <a:off x="7975544" y="1344952"/>
            <a:ext cx="3104964" cy="4036929"/>
            <a:chOff x="3918856" y="1344952"/>
            <a:chExt cx="3104964" cy="4036929"/>
          </a:xfrm>
        </p:grpSpPr>
        <p:sp>
          <p:nvSpPr>
            <p:cNvPr id="7" name="Rectangle 6"/>
            <p:cNvSpPr/>
            <p:nvPr/>
          </p:nvSpPr>
          <p:spPr>
            <a:xfrm>
              <a:off x="3918856" y="2118049"/>
              <a:ext cx="2276671" cy="3263832"/>
            </a:xfrm>
            <a:prstGeom prst="rect">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a:off x="3937518" y="1344952"/>
              <a:ext cx="3032450" cy="662474"/>
            </a:xfrm>
            <a:prstGeom prst="parallelogram">
              <a:avLst>
                <a:gd name="adj" fmla="val 11091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Parallelogram 9"/>
            <p:cNvSpPr/>
            <p:nvPr/>
          </p:nvSpPr>
          <p:spPr>
            <a:xfrm rot="5400000" flipV="1">
              <a:off x="4689778" y="3047839"/>
              <a:ext cx="3954295" cy="713789"/>
            </a:xfrm>
            <a:prstGeom prst="parallelogram">
              <a:avLst>
                <a:gd name="adj" fmla="val 94535"/>
              </a:avLst>
            </a:prstGeom>
            <a:solidFill>
              <a:schemeClr val="accent6">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62586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Server</a:t>
            </a:r>
            <a:endParaRPr lang="en-US" dirty="0"/>
          </a:p>
        </p:txBody>
      </p:sp>
      <p:sp>
        <p:nvSpPr>
          <p:cNvPr id="3" name="Content Placeholder 2"/>
          <p:cNvSpPr>
            <a:spLocks noGrp="1"/>
          </p:cNvSpPr>
          <p:nvPr>
            <p:ph sz="quarter" idx="13"/>
          </p:nvPr>
        </p:nvSpPr>
        <p:spPr>
          <a:xfrm>
            <a:off x="685801" y="2063397"/>
            <a:ext cx="9712841" cy="3199720"/>
          </a:xfrm>
        </p:spPr>
        <p:txBody>
          <a:bodyPr numCol="2">
            <a:normAutofit fontScale="92500" lnSpcReduction="10000"/>
          </a:bodyPr>
          <a:lstStyle/>
          <a:p>
            <a:pPr marL="0" indent="0">
              <a:buNone/>
            </a:pPr>
            <a:r>
              <a:rPr lang="en-US" dirty="0" smtClean="0"/>
              <a:t>Stay Local</a:t>
            </a:r>
            <a:endParaRPr lang="en-US" dirty="0"/>
          </a:p>
          <a:p>
            <a:pPr lvl="1"/>
            <a:r>
              <a:rPr lang="en-US" sz="1900" dirty="0">
                <a:solidFill>
                  <a:schemeClr val="bg2">
                    <a:lumMod val="50000"/>
                  </a:schemeClr>
                </a:solidFill>
              </a:rPr>
              <a:t>stay</a:t>
            </a:r>
            <a:r>
              <a:rPr lang="en-US" sz="1900" dirty="0">
                <a:solidFill>
                  <a:schemeClr val="tx2">
                    <a:lumMod val="90000"/>
                    <a:lumOff val="10000"/>
                  </a:schemeClr>
                </a:solidFill>
              </a:rPr>
              <a:t> in process if </a:t>
            </a:r>
            <a:r>
              <a:rPr lang="en-US" sz="1900" dirty="0" smtClean="0">
                <a:solidFill>
                  <a:schemeClr val="tx2">
                    <a:lumMod val="90000"/>
                    <a:lumOff val="10000"/>
                  </a:schemeClr>
                </a:solidFill>
              </a:rPr>
              <a:t>possible</a:t>
            </a:r>
          </a:p>
          <a:p>
            <a:pPr lvl="1"/>
            <a:endParaRPr lang="en-US" sz="1900" dirty="0">
              <a:solidFill>
                <a:schemeClr val="tx2">
                  <a:lumMod val="90000"/>
                  <a:lumOff val="10000"/>
                </a:schemeClr>
              </a:solidFill>
            </a:endParaRPr>
          </a:p>
          <a:p>
            <a:pPr marL="0" indent="0">
              <a:buNone/>
            </a:pPr>
            <a:r>
              <a:rPr lang="en-US" dirty="0" smtClean="0"/>
              <a:t>Iterate Less</a:t>
            </a:r>
            <a:endParaRPr lang="en-US" dirty="0"/>
          </a:p>
          <a:p>
            <a:pPr lvl="1"/>
            <a:r>
              <a:rPr lang="en-US" sz="1900" dirty="0">
                <a:solidFill>
                  <a:schemeClr val="tx2">
                    <a:lumMod val="90000"/>
                    <a:lumOff val="10000"/>
                  </a:schemeClr>
                </a:solidFill>
              </a:rPr>
              <a:t>lowering hit count is usually </a:t>
            </a:r>
            <a:r>
              <a:rPr lang="en-US" sz="1900" dirty="0" smtClean="0">
                <a:solidFill>
                  <a:schemeClr val="tx2">
                    <a:lumMod val="90000"/>
                    <a:lumOff val="10000"/>
                  </a:schemeClr>
                </a:solidFill>
              </a:rPr>
              <a:t>easier</a:t>
            </a:r>
          </a:p>
          <a:p>
            <a:pPr lvl="1"/>
            <a:endParaRPr lang="en-US" sz="1900" dirty="0">
              <a:solidFill>
                <a:schemeClr val="tx2">
                  <a:lumMod val="90000"/>
                  <a:lumOff val="10000"/>
                </a:schemeClr>
              </a:solidFill>
            </a:endParaRPr>
          </a:p>
          <a:p>
            <a:pPr marL="0" indent="0">
              <a:buNone/>
            </a:pPr>
            <a:r>
              <a:rPr lang="en-US" dirty="0" smtClean="0"/>
              <a:t>cache Liberally</a:t>
            </a:r>
            <a:endParaRPr lang="en-US" dirty="0"/>
          </a:p>
          <a:p>
            <a:pPr lvl="1"/>
            <a:r>
              <a:rPr lang="en-US" sz="1900" dirty="0">
                <a:solidFill>
                  <a:schemeClr val="tx2">
                    <a:lumMod val="90000"/>
                    <a:lumOff val="10000"/>
                  </a:schemeClr>
                </a:solidFill>
              </a:rPr>
              <a:t>don‘t do work if you don’t have </a:t>
            </a:r>
            <a:r>
              <a:rPr lang="en-US" sz="1900" dirty="0" smtClean="0">
                <a:solidFill>
                  <a:schemeClr val="tx2">
                    <a:lumMod val="90000"/>
                    <a:lumOff val="10000"/>
                  </a:schemeClr>
                </a:solidFill>
              </a:rPr>
              <a:t>to</a:t>
            </a:r>
            <a:endParaRPr lang="en-US" sz="1900" dirty="0">
              <a:solidFill>
                <a:schemeClr val="tx2">
                  <a:lumMod val="90000"/>
                  <a:lumOff val="10000"/>
                </a:schemeClr>
              </a:solidFill>
            </a:endParaRPr>
          </a:p>
          <a:p>
            <a:pPr marL="0" indent="0">
              <a:buNone/>
            </a:pPr>
            <a:r>
              <a:rPr lang="en-US" dirty="0" smtClean="0"/>
              <a:t>stream</a:t>
            </a:r>
            <a:endParaRPr lang="en-US" dirty="0"/>
          </a:p>
          <a:p>
            <a:pPr lvl="1"/>
            <a:r>
              <a:rPr lang="en-US" sz="1900" dirty="0">
                <a:solidFill>
                  <a:schemeClr val="tx2">
                    <a:lumMod val="90000"/>
                    <a:lumOff val="10000"/>
                  </a:schemeClr>
                </a:solidFill>
              </a:rPr>
              <a:t>loading </a:t>
            </a:r>
            <a:r>
              <a:rPr lang="en-US" sz="1900" dirty="0" smtClean="0">
                <a:solidFill>
                  <a:schemeClr val="tx2">
                    <a:lumMod val="90000"/>
                    <a:lumOff val="10000"/>
                  </a:schemeClr>
                </a:solidFill>
              </a:rPr>
              <a:t>lots </a:t>
            </a:r>
            <a:r>
              <a:rPr lang="en-US" sz="1900" dirty="0">
                <a:solidFill>
                  <a:schemeClr val="tx2">
                    <a:lumMod val="90000"/>
                    <a:lumOff val="10000"/>
                  </a:schemeClr>
                </a:solidFill>
              </a:rPr>
              <a:t>of data at once is </a:t>
            </a:r>
            <a:r>
              <a:rPr lang="en-US" sz="1900" dirty="0" smtClean="0">
                <a:solidFill>
                  <a:schemeClr val="tx2">
                    <a:lumMod val="90000"/>
                    <a:lumOff val="10000"/>
                  </a:schemeClr>
                </a:solidFill>
              </a:rPr>
              <a:t>slow</a:t>
            </a:r>
          </a:p>
          <a:p>
            <a:pPr lvl="1"/>
            <a:endParaRPr lang="en-US" sz="1900" dirty="0">
              <a:solidFill>
                <a:schemeClr val="tx2">
                  <a:lumMod val="90000"/>
                  <a:lumOff val="10000"/>
                </a:schemeClr>
              </a:solidFill>
            </a:endParaRPr>
          </a:p>
          <a:p>
            <a:pPr marL="0" indent="0">
              <a:buNone/>
            </a:pPr>
            <a:r>
              <a:rPr lang="en-US" dirty="0" smtClean="0"/>
              <a:t>Miscellaneous</a:t>
            </a:r>
            <a:endParaRPr lang="en-US" dirty="0"/>
          </a:p>
          <a:p>
            <a:pPr lvl="1"/>
            <a:r>
              <a:rPr lang="en-US" sz="1900" dirty="0">
                <a:solidFill>
                  <a:schemeClr val="tx2">
                    <a:lumMod val="90000"/>
                    <a:lumOff val="10000"/>
                  </a:schemeClr>
                </a:solidFill>
              </a:rPr>
              <a:t>use string </a:t>
            </a:r>
            <a:r>
              <a:rPr lang="en-US" sz="1900" dirty="0" smtClean="0">
                <a:solidFill>
                  <a:schemeClr val="tx2">
                    <a:lumMod val="90000"/>
                    <a:lumOff val="10000"/>
                  </a:schemeClr>
                </a:solidFill>
              </a:rPr>
              <a:t>builder</a:t>
            </a:r>
          </a:p>
          <a:p>
            <a:pPr lvl="1"/>
            <a:r>
              <a:rPr lang="en-US" sz="1900" dirty="0" smtClean="0">
                <a:solidFill>
                  <a:schemeClr val="tx2">
                    <a:lumMod val="90000"/>
                    <a:lumOff val="10000"/>
                  </a:schemeClr>
                </a:solidFill>
              </a:rPr>
              <a:t>exceptions </a:t>
            </a:r>
            <a:r>
              <a:rPr lang="en-US" sz="1900" dirty="0">
                <a:solidFill>
                  <a:schemeClr val="tx2">
                    <a:lumMod val="90000"/>
                    <a:lumOff val="10000"/>
                  </a:schemeClr>
                </a:solidFill>
              </a:rPr>
              <a:t>should be </a:t>
            </a:r>
            <a:r>
              <a:rPr lang="en-US" sz="1900" dirty="0" smtClean="0">
                <a:solidFill>
                  <a:schemeClr val="tx2">
                    <a:lumMod val="90000"/>
                    <a:lumOff val="10000"/>
                  </a:schemeClr>
                </a:solidFill>
              </a:rPr>
              <a:t>exceptional</a:t>
            </a:r>
          </a:p>
          <a:p>
            <a:pPr lvl="1"/>
            <a:r>
              <a:rPr lang="en-US" sz="1900" dirty="0" smtClean="0">
                <a:solidFill>
                  <a:schemeClr val="tx2">
                    <a:lumMod val="90000"/>
                    <a:lumOff val="10000"/>
                  </a:schemeClr>
                </a:solidFill>
              </a:rPr>
              <a:t>Build in Release mode</a:t>
            </a:r>
            <a:endParaRPr lang="en-US" sz="1900" dirty="0" smtClean="0">
              <a:solidFill>
                <a:schemeClr val="tx2">
                  <a:lumMod val="90000"/>
                  <a:lumOff val="10000"/>
                </a:schemeClr>
              </a:solidFill>
            </a:endParaRPr>
          </a:p>
          <a:p>
            <a:pPr lvl="1"/>
            <a:r>
              <a:rPr lang="en-US" sz="1900" dirty="0" smtClean="0">
                <a:solidFill>
                  <a:schemeClr val="tx2">
                    <a:lumMod val="90000"/>
                    <a:lumOff val="10000"/>
                  </a:schemeClr>
                </a:solidFill>
                <a:hlinkClick r:id="rId3"/>
              </a:rPr>
              <a:t>And many more…</a:t>
            </a:r>
            <a:endParaRPr lang="en-US" sz="1900" dirty="0">
              <a:solidFill>
                <a:schemeClr val="tx2">
                  <a:lumMod val="90000"/>
                  <a:lumOff val="1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grpSp>
        <p:nvGrpSpPr>
          <p:cNvPr id="5" name="Group 4"/>
          <p:cNvGrpSpPr/>
          <p:nvPr/>
        </p:nvGrpSpPr>
        <p:grpSpPr>
          <a:xfrm>
            <a:off x="7975544" y="1344952"/>
            <a:ext cx="3104964" cy="4036929"/>
            <a:chOff x="3918856" y="1344952"/>
            <a:chExt cx="3104964" cy="4036929"/>
          </a:xfrm>
        </p:grpSpPr>
        <p:sp>
          <p:nvSpPr>
            <p:cNvPr id="6" name="Rectangle 5"/>
            <p:cNvSpPr/>
            <p:nvPr/>
          </p:nvSpPr>
          <p:spPr>
            <a:xfrm>
              <a:off x="3918856" y="2118049"/>
              <a:ext cx="2276671" cy="3263832"/>
            </a:xfrm>
            <a:prstGeom prst="rect">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Parallelogram 6"/>
            <p:cNvSpPr/>
            <p:nvPr/>
          </p:nvSpPr>
          <p:spPr>
            <a:xfrm>
              <a:off x="3937518" y="1344952"/>
              <a:ext cx="3032450" cy="662474"/>
            </a:xfrm>
            <a:prstGeom prst="parallelogram">
              <a:avLst>
                <a:gd name="adj" fmla="val 11091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Parallelogram 7"/>
            <p:cNvSpPr/>
            <p:nvPr/>
          </p:nvSpPr>
          <p:spPr>
            <a:xfrm rot="5400000" flipV="1">
              <a:off x="4689778" y="3047839"/>
              <a:ext cx="3954295" cy="713789"/>
            </a:xfrm>
            <a:prstGeom prst="parallelogram">
              <a:avLst>
                <a:gd name="adj" fmla="val 94535"/>
              </a:avLst>
            </a:prstGeom>
            <a:solidFill>
              <a:schemeClr val="tx2">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TextBox 8"/>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http://bit.ly/dotnetOptimization</a:t>
            </a:r>
            <a:endPar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15878949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Compute</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16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7692126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lstStyle/>
          <a:p>
            <a:r>
              <a:rPr lang="en-US" dirty="0" err="1" smtClean="0"/>
              <a:t>FlameChart</a:t>
            </a:r>
            <a:r>
              <a:rPr lang="en-US" dirty="0" smtClean="0"/>
              <a:t> and profilers in </a:t>
            </a:r>
            <a:r>
              <a:rPr lang="en-US" dirty="0" err="1" smtClean="0"/>
              <a:t>ChromeDev</a:t>
            </a:r>
            <a:r>
              <a:rPr lang="en-US" dirty="0" smtClean="0"/>
              <a:t> Tools </a:t>
            </a:r>
            <a:r>
              <a:rPr lang="en-US" dirty="0" smtClean="0">
                <a:solidFill>
                  <a:srgbClr val="FF0000"/>
                </a:solidFill>
              </a:rPr>
              <a:t>Lookup how to use</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158204" y="371244"/>
            <a:ext cx="492230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16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8461717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683608"/>
            <a:ext cx="10394707" cy="3193487"/>
          </a:xfrm>
        </p:spPr>
        <p:txBody>
          <a:bodyPr/>
          <a:lstStyle/>
          <a:p>
            <a:r>
              <a:rPr lang="en-US" dirty="0" smtClean="0"/>
              <a:t>Render</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426530165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Fixes</a:t>
            </a:r>
            <a:endParaRPr lang="en-US" dirty="0"/>
          </a:p>
        </p:txBody>
      </p:sp>
      <p:sp>
        <p:nvSpPr>
          <p:cNvPr id="3" name="Content Placeholder 2"/>
          <p:cNvSpPr>
            <a:spLocks noGrp="1"/>
          </p:cNvSpPr>
          <p:nvPr>
            <p:ph sz="quarter" idx="13"/>
          </p:nvPr>
        </p:nvSpPr>
        <p:spPr/>
        <p:txBody>
          <a:bodyPr>
            <a:normAutofit lnSpcReduction="10000"/>
          </a:bodyPr>
          <a:lstStyle/>
          <a:p>
            <a:r>
              <a:rPr lang="en-US" dirty="0" smtClean="0"/>
              <a:t>Show paint rectangles</a:t>
            </a:r>
          </a:p>
          <a:p>
            <a:r>
              <a:rPr lang="en-US" dirty="0" smtClean="0"/>
              <a:t>Show </a:t>
            </a:r>
            <a:r>
              <a:rPr lang="en-US" dirty="0" err="1" smtClean="0"/>
              <a:t>compositied</a:t>
            </a:r>
            <a:r>
              <a:rPr lang="en-US" dirty="0" smtClean="0"/>
              <a:t> layer boarders</a:t>
            </a:r>
          </a:p>
          <a:p>
            <a:r>
              <a:rPr lang="en-US" dirty="0" smtClean="0"/>
              <a:t>Enable continuous page painting</a:t>
            </a:r>
          </a:p>
          <a:p>
            <a:r>
              <a:rPr lang="en-US" dirty="0" smtClean="0"/>
              <a:t>Add Writes then All Reads</a:t>
            </a:r>
          </a:p>
          <a:p>
            <a:r>
              <a:rPr lang="en-US" dirty="0" err="1" smtClean="0"/>
              <a:t>RequestAnimationFrame</a:t>
            </a:r>
            <a:endParaRPr lang="en-US" dirty="0" smtClean="0"/>
          </a:p>
          <a:p>
            <a:r>
              <a:rPr lang="en-US" dirty="0" err="1" smtClean="0"/>
              <a:t>TranslateZ</a:t>
            </a:r>
            <a:endParaRPr lang="en-US" dirty="0" smtClean="0"/>
          </a:p>
          <a:p>
            <a:r>
              <a:rPr lang="en-US" dirty="0" smtClean="0"/>
              <a:t>Avoid making changes during scrolling</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34337641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r>
              <a:rPr lang="en-US" dirty="0" smtClean="0"/>
              <a:t>Function Call [Yellow]</a:t>
            </a:r>
          </a:p>
          <a:p>
            <a:r>
              <a:rPr lang="en-US" dirty="0" smtClean="0"/>
              <a:t>Recalculate Style/Layout (purple)</a:t>
            </a:r>
          </a:p>
          <a:p>
            <a:pPr lvl="1"/>
            <a:r>
              <a:rPr lang="en-US" dirty="0" smtClean="0"/>
              <a:t>Get all Style rules, Evaluate Selectors and Match to DOM, Calculate the Computed Style for all elements</a:t>
            </a:r>
          </a:p>
          <a:p>
            <a:pPr lvl="2"/>
            <a:r>
              <a:rPr lang="en-US" dirty="0" smtClean="0"/>
              <a:t>Layout issues point to bad JS</a:t>
            </a:r>
          </a:p>
          <a:p>
            <a:r>
              <a:rPr lang="en-US" dirty="0" smtClean="0"/>
              <a:t>Paint [Green]</a:t>
            </a:r>
          </a:p>
          <a:p>
            <a:pPr lvl="1"/>
            <a:r>
              <a:rPr lang="en-US" dirty="0" smtClean="0"/>
              <a:t>Debug w/ continuous paint mode</a:t>
            </a:r>
          </a:p>
          <a:p>
            <a:pPr lvl="1"/>
            <a:r>
              <a:rPr lang="en-US" dirty="0" smtClean="0"/>
              <a:t>USE ‘H’ KEY TO HIDE ELEMENTS TO EXPLORE WHICH ONES COST</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416610696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45" name="TextBox 44"/>
          <p:cNvSpPr txBox="1"/>
          <p:nvPr/>
        </p:nvSpPr>
        <p:spPr>
          <a:xfrm>
            <a:off x="685800" y="2388870"/>
            <a:ext cx="10394706" cy="769441"/>
          </a:xfrm>
          <a:prstGeom prst="rect">
            <a:avLst/>
          </a:prstGeom>
          <a:noFill/>
          <a:effectLst>
            <a:glow rad="139700">
              <a:schemeClr val="accent1">
                <a:satMod val="175000"/>
                <a:alpha val="40000"/>
              </a:schemeClr>
            </a:glow>
          </a:effectLst>
        </p:spPr>
        <p:txBody>
          <a:bodyPr wrap="square" rtlCol="0" anchor="ctr" anchorCtr="0">
            <a:spAutoFit/>
          </a:bodyPr>
          <a:lstStyle/>
          <a:p>
            <a:pPr algn="ctr"/>
            <a:r>
              <a:rPr lang="en-US" sz="4400" dirty="0" smtClean="0"/>
              <a:t>1000 </a:t>
            </a:r>
            <a:r>
              <a:rPr lang="en-US" sz="4400" dirty="0" err="1" smtClean="0"/>
              <a:t>ms</a:t>
            </a:r>
            <a:r>
              <a:rPr lang="en-US" sz="4400" dirty="0" smtClean="0"/>
              <a:t> / 60 fps = ~16 </a:t>
            </a:r>
            <a:r>
              <a:rPr lang="en-US" sz="4400" dirty="0" err="1" smtClean="0"/>
              <a:t>ms</a:t>
            </a:r>
            <a:endParaRPr lang="en-US" dirty="0"/>
          </a:p>
        </p:txBody>
      </p:sp>
      <p:sp>
        <p:nvSpPr>
          <p:cNvPr id="6" name="TextBox 5"/>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72247151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15" name="TextBox 1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490818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8" name="TextBox 17"/>
          <p:cNvSpPr txBox="1"/>
          <p:nvPr/>
        </p:nvSpPr>
        <p:spPr>
          <a:xfrm>
            <a:off x="1250682" y="1838360"/>
            <a:ext cx="2470548" cy="307777"/>
          </a:xfrm>
          <a:prstGeom prst="rect">
            <a:avLst/>
          </a:prstGeom>
          <a:noFill/>
        </p:spPr>
        <p:txBody>
          <a:bodyPr wrap="none" rtlCol="0">
            <a:spAutoFit/>
          </a:bodyPr>
          <a:lstStyle/>
          <a:p>
            <a:r>
              <a:rPr lang="en-US" sz="1400" dirty="0" err="1" smtClean="0">
                <a:latin typeface="Consolas" panose="020B0609020204030204" pitchFamily="49" charset="0"/>
                <a:cs typeface="Consolas" panose="020B0609020204030204" pitchFamily="49" charset="0"/>
              </a:rPr>
              <a:t>requestAnimationFrame</a:t>
            </a:r>
            <a:r>
              <a:rPr lang="en-US" sz="1400" dirty="0" smtClean="0">
                <a:latin typeface="Consolas" panose="020B0609020204030204" pitchFamily="49" charset="0"/>
                <a:cs typeface="Consolas" panose="020B0609020204030204" pitchFamily="49" charset="0"/>
              </a:rPr>
              <a:t>()</a:t>
            </a:r>
            <a:endParaRPr lang="en-US" sz="1400" dirty="0">
              <a:latin typeface="Consolas" panose="020B0609020204030204" pitchFamily="49" charset="0"/>
              <a:cs typeface="Consolas" panose="020B0609020204030204" pitchFamily="49" charset="0"/>
            </a:endParaRPr>
          </a:p>
        </p:txBody>
      </p:sp>
      <p:cxnSp>
        <p:nvCxnSpPr>
          <p:cNvPr id="12" name="Straight Connector 11"/>
          <p:cNvCxnSpPr/>
          <p:nvPr/>
        </p:nvCxnSpPr>
        <p:spPr>
          <a:xfrm>
            <a:off x="1319262" y="1954530"/>
            <a:ext cx="0" cy="589907"/>
          </a:xfrm>
          <a:prstGeom prst="line">
            <a:avLst/>
          </a:prstGeom>
          <a:ln w="12700">
            <a:solidFill>
              <a:schemeClr val="tx1"/>
            </a:solidFill>
            <a:tailEnd type="diamon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367236235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a:t>
            </a:r>
            <a:br>
              <a:rPr lang="en-US" dirty="0" smtClean="0"/>
            </a:br>
            <a:r>
              <a:rPr lang="en-US" dirty="0" smtClean="0"/>
              <a:t>#</a:t>
            </a:r>
            <a:r>
              <a:rPr lang="en-US" dirty="0" err="1" smtClean="0"/>
              <a:t>perfmatters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31978223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Rectangle 4"/>
          <p:cNvSpPr/>
          <p:nvPr/>
        </p:nvSpPr>
        <p:spPr>
          <a:xfrm>
            <a:off x="685800" y="2293620"/>
            <a:ext cx="10394707" cy="960120"/>
          </a:xfrm>
          <a:prstGeom prst="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cxnSp>
        <p:nvCxnSpPr>
          <p:cNvPr id="7" name="Straight Connector 6"/>
          <p:cNvCxnSpPr/>
          <p:nvPr/>
        </p:nvCxnSpPr>
        <p:spPr>
          <a:xfrm>
            <a:off x="1013973" y="2293620"/>
            <a:ext cx="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flipH="1">
            <a:off x="3329500" y="2293620"/>
            <a:ext cx="19490"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9" name="Straight Connector 8"/>
          <p:cNvCxnSpPr>
            <a:stCxn id="5" idx="0"/>
          </p:cNvCxnSpPr>
          <p:nvPr/>
        </p:nvCxnSpPr>
        <p:spPr>
          <a:xfrm flipH="1">
            <a:off x="5873627" y="2293620"/>
            <a:ext cx="9527"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8298180" y="2293620"/>
            <a:ext cx="5275" cy="156591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10732770" y="2293620"/>
            <a:ext cx="513" cy="156591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5153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8" name="TextBox 27"/>
          <p:cNvSpPr txBox="1"/>
          <p:nvPr/>
        </p:nvSpPr>
        <p:spPr>
          <a:xfrm>
            <a:off x="2964204" y="3903888"/>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29" name="TextBox 28"/>
          <p:cNvSpPr txBox="1"/>
          <p:nvPr/>
        </p:nvSpPr>
        <p:spPr>
          <a:xfrm>
            <a:off x="5520714" y="3901864"/>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0" name="TextBox 29"/>
          <p:cNvSpPr txBox="1"/>
          <p:nvPr/>
        </p:nvSpPr>
        <p:spPr>
          <a:xfrm>
            <a:off x="7940064" y="3899840"/>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1" name="TextBox 30"/>
          <p:cNvSpPr txBox="1"/>
          <p:nvPr/>
        </p:nvSpPr>
        <p:spPr>
          <a:xfrm>
            <a:off x="10370844" y="3897816"/>
            <a:ext cx="724878" cy="369332"/>
          </a:xfrm>
          <a:prstGeom prst="rect">
            <a:avLst/>
          </a:prstGeom>
          <a:noFill/>
        </p:spPr>
        <p:txBody>
          <a:bodyPr wrap="none" rtlCol="0">
            <a:spAutoFit/>
          </a:bodyPr>
          <a:lstStyle/>
          <a:p>
            <a:r>
              <a:rPr lang="en-US" dirty="0" smtClean="0"/>
              <a:t>16 </a:t>
            </a:r>
            <a:r>
              <a:rPr lang="en-US" dirty="0" err="1" smtClean="0"/>
              <a:t>ms</a:t>
            </a:r>
            <a:endParaRPr lang="en-US" dirty="0"/>
          </a:p>
        </p:txBody>
      </p:sp>
      <p:sp>
        <p:nvSpPr>
          <p:cNvPr id="37" name="Pentagon 36"/>
          <p:cNvSpPr/>
          <p:nvPr/>
        </p:nvSpPr>
        <p:spPr>
          <a:xfrm>
            <a:off x="1090172" y="241856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8" name="Chevron 37"/>
          <p:cNvSpPr/>
          <p:nvPr/>
        </p:nvSpPr>
        <p:spPr>
          <a:xfrm>
            <a:off x="1501707" y="241977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40" name="Chevron 39"/>
          <p:cNvSpPr/>
          <p:nvPr/>
        </p:nvSpPr>
        <p:spPr>
          <a:xfrm>
            <a:off x="2256142"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19" name="Pentagon 18"/>
          <p:cNvSpPr/>
          <p:nvPr/>
        </p:nvSpPr>
        <p:spPr>
          <a:xfrm>
            <a:off x="3414272" y="242237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0" name="Chevron 19"/>
          <p:cNvSpPr/>
          <p:nvPr/>
        </p:nvSpPr>
        <p:spPr>
          <a:xfrm>
            <a:off x="3825807" y="242358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1" name="Chevron 20"/>
          <p:cNvSpPr/>
          <p:nvPr/>
        </p:nvSpPr>
        <p:spPr>
          <a:xfrm>
            <a:off x="4580242"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23" name="Pentagon 22"/>
          <p:cNvSpPr/>
          <p:nvPr/>
        </p:nvSpPr>
        <p:spPr>
          <a:xfrm>
            <a:off x="5955542" y="242618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24" name="Chevron 23"/>
          <p:cNvSpPr/>
          <p:nvPr/>
        </p:nvSpPr>
        <p:spPr>
          <a:xfrm>
            <a:off x="6364759" y="2427394"/>
            <a:ext cx="1931104"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JS</a:t>
            </a:r>
            <a:endParaRPr lang="en-US" dirty="0">
              <a:solidFill>
                <a:schemeClr val="tx1"/>
              </a:solidFill>
            </a:endParaRPr>
          </a:p>
        </p:txBody>
      </p:sp>
      <p:sp>
        <p:nvSpPr>
          <p:cNvPr id="25" name="Chevron 24"/>
          <p:cNvSpPr/>
          <p:nvPr/>
        </p:nvSpPr>
        <p:spPr>
          <a:xfrm>
            <a:off x="8042139" y="2427394"/>
            <a:ext cx="994410" cy="734906"/>
          </a:xfrm>
          <a:prstGeom prst="chevron">
            <a:avLst>
              <a:gd name="adj" fmla="val 45334"/>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smtClean="0">
                <a:solidFill>
                  <a:schemeClr val="tx1"/>
                </a:solidFill>
              </a:rPr>
              <a:t>Paint</a:t>
            </a:r>
            <a:endParaRPr lang="en-US" dirty="0">
              <a:solidFill>
                <a:schemeClr val="tx1"/>
              </a:solidFill>
            </a:endParaRPr>
          </a:p>
        </p:txBody>
      </p:sp>
      <p:sp>
        <p:nvSpPr>
          <p:cNvPr id="3" name="Left Brace 2"/>
          <p:cNvSpPr/>
          <p:nvPr/>
        </p:nvSpPr>
        <p:spPr>
          <a:xfrm rot="5400000">
            <a:off x="9251321" y="818486"/>
            <a:ext cx="532629" cy="24302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32" name="TextBox 31"/>
          <p:cNvSpPr txBox="1"/>
          <p:nvPr/>
        </p:nvSpPr>
        <p:spPr>
          <a:xfrm>
            <a:off x="8718537" y="1397973"/>
            <a:ext cx="1590500" cy="369332"/>
          </a:xfrm>
          <a:prstGeom prst="rect">
            <a:avLst/>
          </a:prstGeom>
          <a:noFill/>
        </p:spPr>
        <p:txBody>
          <a:bodyPr wrap="none" rtlCol="0">
            <a:spAutoFit/>
          </a:bodyPr>
          <a:lstStyle/>
          <a:p>
            <a:pPr algn="ctr"/>
            <a:r>
              <a:rPr lang="en-US" dirty="0" smtClean="0"/>
              <a:t>dropped frame</a:t>
            </a:r>
            <a:endParaRPr lang="en-US" dirty="0"/>
          </a:p>
        </p:txBody>
      </p:sp>
      <p:sp>
        <p:nvSpPr>
          <p:cNvPr id="34" name="Pentagon 33"/>
          <p:cNvSpPr/>
          <p:nvPr/>
        </p:nvSpPr>
        <p:spPr>
          <a:xfrm>
            <a:off x="10817102" y="2429999"/>
            <a:ext cx="651510" cy="736111"/>
          </a:xfrm>
          <a:prstGeom prst="homePlate">
            <a:avLst/>
          </a:prstGeom>
        </p:spPr>
        <p:style>
          <a:lnRef idx="1">
            <a:schemeClr val="accent6"/>
          </a:lnRef>
          <a:fillRef idx="2">
            <a:schemeClr val="accent6"/>
          </a:fillRef>
          <a:effectRef idx="1">
            <a:schemeClr val="accent6"/>
          </a:effectRef>
          <a:fontRef idx="minor">
            <a:schemeClr val="dk1"/>
          </a:fontRef>
        </p:style>
        <p:txBody>
          <a:bodyPr vert="vert270" rtlCol="0" anchor="ctr"/>
          <a:lstStyle/>
          <a:p>
            <a:pPr algn="ctr"/>
            <a:r>
              <a:rPr lang="en-US" dirty="0" err="1" smtClean="0"/>
              <a:t>rAF</a:t>
            </a:r>
            <a:endParaRPr lang="en-US" dirty="0"/>
          </a:p>
        </p:txBody>
      </p:sp>
      <p:sp>
        <p:nvSpPr>
          <p:cNvPr id="33" name="TextBox 32"/>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352866458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pPr marL="0" indent="0">
              <a:buNone/>
            </a:pPr>
            <a:r>
              <a:rPr lang="en-US" kern="0" cap="none" dirty="0" smtClean="0">
                <a:solidFill>
                  <a:schemeClr val="accent6"/>
                </a:solidFill>
                <a:latin typeface="Consolas" panose="020B0609020204030204" pitchFamily="49" charset="0"/>
              </a:rPr>
              <a:t>.items div</a:t>
            </a:r>
            <a:endParaRPr lang="en-US" kern="0" cap="none" dirty="0">
              <a:solidFill>
                <a:schemeClr val="accent6"/>
              </a:solidFill>
              <a:latin typeface="Consolas" panose="020B0609020204030204" pitchFamily="49" charset="0"/>
            </a:endParaRPr>
          </a:p>
          <a:p>
            <a:pPr marL="0" indent="0">
              <a:buNone/>
            </a:pPr>
            <a:r>
              <a:rPr lang="en-US" kern="0" cap="none" dirty="0">
                <a:solidFill>
                  <a:schemeClr val="accent6"/>
                </a:solidFill>
                <a:latin typeface="Consolas" panose="020B0609020204030204" pitchFamily="49" charset="0"/>
              </a:rPr>
              <a:t>{</a:t>
            </a:r>
          </a:p>
          <a:p>
            <a:pPr marL="0" indent="0">
              <a:buNone/>
            </a:pPr>
            <a:r>
              <a:rPr lang="en-US" kern="0" cap="none" dirty="0">
                <a:latin typeface="Consolas" panose="020B0609020204030204" pitchFamily="49" charset="0"/>
              </a:rPr>
              <a:t>    </a:t>
            </a:r>
            <a:r>
              <a:rPr lang="en-US" kern="0" cap="none" dirty="0">
                <a:solidFill>
                  <a:schemeClr val="accent4"/>
                </a:solidFill>
                <a:latin typeface="Consolas" panose="020B0609020204030204" pitchFamily="49" charset="0"/>
              </a:rPr>
              <a:t>width</a:t>
            </a:r>
            <a:r>
              <a:rPr lang="en-US" kern="0" cap="none" dirty="0">
                <a:solidFill>
                  <a:schemeClr val="accent3"/>
                </a:solidFill>
                <a:latin typeface="Consolas" panose="020B0609020204030204" pitchFamily="49" charset="0"/>
              </a:rPr>
              <a:t>: 60px;</a:t>
            </a:r>
          </a:p>
          <a:p>
            <a:pPr marL="0" indent="0">
              <a:buNone/>
            </a:pPr>
            <a:r>
              <a:rPr lang="en-US" kern="0" cap="none" dirty="0">
                <a:latin typeface="Consolas" panose="020B0609020204030204" pitchFamily="49" charset="0"/>
              </a:rPr>
              <a:t>    </a:t>
            </a:r>
            <a:r>
              <a:rPr lang="en-US" kern="0" cap="none" dirty="0" smtClean="0">
                <a:solidFill>
                  <a:schemeClr val="accent4"/>
                </a:solidFill>
                <a:latin typeface="Consolas" panose="020B0609020204030204" pitchFamily="49" charset="0"/>
              </a:rPr>
              <a:t>color</a:t>
            </a:r>
            <a:r>
              <a:rPr lang="en-US" kern="0" cap="none" dirty="0" smtClean="0">
                <a:solidFill>
                  <a:schemeClr val="accent3"/>
                </a:solidFill>
                <a:latin typeface="Consolas" panose="020B0609020204030204" pitchFamily="49" charset="0"/>
              </a:rPr>
              <a:t>: #</a:t>
            </a:r>
            <a:r>
              <a:rPr lang="en-US" kern="0" cap="none" dirty="0">
                <a:solidFill>
                  <a:schemeClr val="accent3"/>
                </a:solidFill>
                <a:latin typeface="Consolas" panose="020B0609020204030204" pitchFamily="49" charset="0"/>
              </a:rPr>
              <a:t>FFF;</a:t>
            </a:r>
          </a:p>
          <a:p>
            <a:pPr marL="0" indent="0">
              <a:buNone/>
            </a:pPr>
            <a:r>
              <a:rPr lang="en-US" kern="0" cap="none" dirty="0">
                <a:solidFill>
                  <a:schemeClr val="accent6"/>
                </a:solidFill>
                <a:latin typeface="Consolas" panose="020B0609020204030204" pitchFamily="49" charset="0"/>
              </a:rPr>
              <a:t>}</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175864" y="2525794"/>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Recalculate Style</a:t>
            </a:r>
            <a:endParaRPr lang="en-US" sz="2000" dirty="0">
              <a:latin typeface="Segoe UI Light" panose="020B0502040204020203" pitchFamily="34" charset="0"/>
              <a:cs typeface="Segoe UI Light" panose="020B0502040204020203" pitchFamily="34" charset="0"/>
            </a:endParaRPr>
          </a:p>
        </p:txBody>
      </p:sp>
      <p:sp>
        <p:nvSpPr>
          <p:cNvPr id="6" name="TextBox 5"/>
          <p:cNvSpPr txBox="1"/>
          <p:nvPr/>
        </p:nvSpPr>
        <p:spPr>
          <a:xfrm>
            <a:off x="7175864" y="3518935"/>
            <a:ext cx="2412274" cy="400110"/>
          </a:xfrm>
          <a:prstGeom prst="rect">
            <a:avLst/>
          </a:prstGeom>
          <a:noFill/>
        </p:spPr>
        <p:txBody>
          <a:bodyPr wrap="square" rtlCol="0">
            <a:spAutoFit/>
          </a:bodyPr>
          <a:lstStyle/>
          <a:p>
            <a:r>
              <a:rPr lang="en-US" sz="2000" dirty="0" smtClean="0">
                <a:solidFill>
                  <a:schemeClr val="accent5"/>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Layout</a:t>
            </a:r>
            <a:endParaRPr lang="en-US" sz="2000" dirty="0">
              <a:latin typeface="Segoe UI Light" panose="020B0502040204020203" pitchFamily="34" charset="0"/>
              <a:cs typeface="Segoe UI Light" panose="020B0502040204020203" pitchFamily="34" charset="0"/>
            </a:endParaRPr>
          </a:p>
        </p:txBody>
      </p:sp>
      <p:sp>
        <p:nvSpPr>
          <p:cNvPr id="7" name="TextBox 6"/>
          <p:cNvSpPr txBox="1"/>
          <p:nvPr/>
        </p:nvSpPr>
        <p:spPr>
          <a:xfrm>
            <a:off x="7175864" y="4035408"/>
            <a:ext cx="2412274" cy="400110"/>
          </a:xfrm>
          <a:prstGeom prst="rect">
            <a:avLst/>
          </a:prstGeom>
          <a:noFill/>
        </p:spPr>
        <p:txBody>
          <a:bodyPr wrap="square" rtlCol="0">
            <a:spAutoFit/>
          </a:bodyPr>
          <a:lstStyle/>
          <a:p>
            <a:r>
              <a:rPr lang="en-US" sz="2000" dirty="0" smtClean="0">
                <a:solidFill>
                  <a:schemeClr val="accent3"/>
                </a:solidFill>
                <a:latin typeface="Segoe UI Light" panose="020B0502040204020203" pitchFamily="34" charset="0"/>
                <a:cs typeface="Segoe UI Light" panose="020B0502040204020203" pitchFamily="34" charset="0"/>
              </a:rPr>
              <a:t>■</a:t>
            </a:r>
            <a:r>
              <a:rPr lang="en-US" sz="2000" dirty="0" smtClean="0">
                <a:latin typeface="Segoe UI Light" panose="020B0502040204020203" pitchFamily="34" charset="0"/>
                <a:cs typeface="Segoe UI Light" panose="020B0502040204020203" pitchFamily="34" charset="0"/>
              </a:rPr>
              <a:t> Paint</a:t>
            </a:r>
            <a:endParaRPr lang="en-US" sz="2000" dirty="0">
              <a:latin typeface="Segoe UI Light" panose="020B0502040204020203" pitchFamily="34" charset="0"/>
              <a:cs typeface="Segoe UI Light" panose="020B0502040204020203" pitchFamily="34" charset="0"/>
            </a:endParaRPr>
          </a:p>
        </p:txBody>
      </p:sp>
      <p:cxnSp>
        <p:nvCxnSpPr>
          <p:cNvPr id="9" name="Straight Arrow Connector 8"/>
          <p:cNvCxnSpPr/>
          <p:nvPr/>
        </p:nvCxnSpPr>
        <p:spPr>
          <a:xfrm>
            <a:off x="2304661" y="2732624"/>
            <a:ext cx="4810242"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p:nvPr/>
        </p:nvCxnSpPr>
        <p:spPr>
          <a:xfrm>
            <a:off x="3144416" y="3748848"/>
            <a:ext cx="3973593"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3144416" y="4231748"/>
            <a:ext cx="3976699" cy="0"/>
          </a:xfrm>
          <a:prstGeom prst="straightConnector1">
            <a:avLst/>
          </a:prstGeom>
          <a:ln w="34925">
            <a:solidFill>
              <a:schemeClr val="accent6">
                <a:lumMod val="40000"/>
                <a:lumOff val="60000"/>
              </a:schemeClr>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2080330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Notes</a:t>
            </a:r>
            <a:endParaRPr lang="en-US" dirty="0"/>
          </a:p>
        </p:txBody>
      </p:sp>
      <p:sp>
        <p:nvSpPr>
          <p:cNvPr id="3" name="Content Placeholder 2"/>
          <p:cNvSpPr>
            <a:spLocks noGrp="1"/>
          </p:cNvSpPr>
          <p:nvPr>
            <p:ph sz="quarter" idx="13"/>
          </p:nvPr>
        </p:nvSpPr>
        <p:spPr/>
        <p:txBody>
          <a:bodyPr/>
          <a:lstStyle/>
          <a:p>
            <a:r>
              <a:rPr lang="en-US" dirty="0" smtClean="0"/>
              <a:t>Four </a:t>
            </a:r>
            <a:r>
              <a:rPr lang="en-US" dirty="0" err="1" smtClean="0"/>
              <a:t>jank</a:t>
            </a:r>
            <a:r>
              <a:rPr lang="en-US" dirty="0" smtClean="0"/>
              <a:t> free actions:</a:t>
            </a:r>
          </a:p>
          <a:p>
            <a:pPr lvl="1"/>
            <a:r>
              <a:rPr lang="en-US" dirty="0" smtClean="0"/>
              <a:t>Scale: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scale(x)</a:t>
            </a:r>
          </a:p>
          <a:p>
            <a:pPr lvl="1"/>
            <a:r>
              <a:rPr lang="en-US" dirty="0" smtClean="0"/>
              <a:t>Move: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smtClean="0">
                <a:solidFill>
                  <a:schemeClr val="accent3"/>
                </a:solidFill>
                <a:latin typeface="Consolas" panose="020B0609020204030204" pitchFamily="49" charset="0"/>
                <a:cs typeface="Consolas" panose="020B0609020204030204" pitchFamily="49" charset="0"/>
              </a:rPr>
              <a:t>: </a:t>
            </a:r>
            <a:r>
              <a:rPr lang="en-US" cap="none" dirty="0" err="1" smtClean="0">
                <a:solidFill>
                  <a:schemeClr val="accent3"/>
                </a:solidFill>
                <a:latin typeface="Consolas" panose="020B0609020204030204" pitchFamily="49" charset="0"/>
                <a:cs typeface="Consolas" panose="020B0609020204030204" pitchFamily="49" charset="0"/>
              </a:rPr>
              <a:t>translateX</a:t>
            </a:r>
            <a:r>
              <a:rPr lang="en-US" cap="none" dirty="0" smtClean="0">
                <a:solidFill>
                  <a:schemeClr val="accent3"/>
                </a:solidFill>
                <a:latin typeface="Consolas" panose="020B0609020204030204" pitchFamily="49" charset="0"/>
                <a:cs typeface="Consolas" panose="020B0609020204030204" pitchFamily="49" charset="0"/>
              </a:rPr>
              <a:t>(y)</a:t>
            </a:r>
            <a:endParaRPr lang="en-US" dirty="0" smtClean="0"/>
          </a:p>
          <a:p>
            <a:pPr lvl="1"/>
            <a:r>
              <a:rPr lang="en-US" dirty="0" smtClean="0"/>
              <a:t>Rotate: 	</a:t>
            </a:r>
            <a:r>
              <a:rPr lang="en-US" cap="none" dirty="0" smtClean="0">
                <a:solidFill>
                  <a:schemeClr val="accent4"/>
                </a:solidFill>
                <a:latin typeface="Consolas" panose="020B0609020204030204" pitchFamily="49" charset="0"/>
                <a:cs typeface="Consolas" panose="020B0609020204030204" pitchFamily="49" charset="0"/>
              </a:rPr>
              <a:t>transform</a:t>
            </a:r>
            <a:r>
              <a:rPr lang="en-US" cap="none" dirty="0">
                <a:solidFill>
                  <a:schemeClr val="accent3"/>
                </a:solidFill>
                <a:latin typeface="Consolas" panose="020B0609020204030204" pitchFamily="49" charset="0"/>
                <a:cs typeface="Consolas" panose="020B0609020204030204" pitchFamily="49" charset="0"/>
              </a:rPr>
              <a:t>: </a:t>
            </a:r>
            <a:r>
              <a:rPr lang="en-US" cap="none" dirty="0" smtClean="0">
                <a:solidFill>
                  <a:schemeClr val="accent3"/>
                </a:solidFill>
                <a:latin typeface="Consolas" panose="020B0609020204030204" pitchFamily="49" charset="0"/>
                <a:cs typeface="Consolas" panose="020B0609020204030204" pitchFamily="49" charset="0"/>
              </a:rPr>
              <a:t>rotate(z)</a:t>
            </a:r>
            <a:endParaRPr lang="en-US" dirty="0" smtClean="0"/>
          </a:p>
          <a:p>
            <a:pPr lvl="1"/>
            <a:r>
              <a:rPr lang="en-US" dirty="0" smtClean="0"/>
              <a:t>Fade: 	</a:t>
            </a:r>
            <a:r>
              <a:rPr lang="en-US" cap="none" dirty="0" smtClean="0">
                <a:solidFill>
                  <a:schemeClr val="accent4"/>
                </a:solidFill>
                <a:latin typeface="Consolas" panose="020B0609020204030204" pitchFamily="49" charset="0"/>
                <a:cs typeface="Consolas" panose="020B0609020204030204" pitchFamily="49" charset="0"/>
              </a:rPr>
              <a:t>opacity</a:t>
            </a:r>
            <a:r>
              <a:rPr lang="en-US" cap="none" dirty="0" smtClean="0">
                <a:solidFill>
                  <a:schemeClr val="accent3"/>
                </a:solidFill>
                <a:latin typeface="Consolas" panose="020B0609020204030204" pitchFamily="49" charset="0"/>
                <a:cs typeface="Consolas" panose="020B0609020204030204" pitchFamily="49" charset="0"/>
              </a:rPr>
              <a:t>: 0…1</a:t>
            </a:r>
            <a:endParaRPr lang="en-US"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4525346" y="371244"/>
            <a:ext cx="6555162"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14141891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8" name="Rectangle 7"/>
          <p:cNvSpPr>
            <a:spLocks noChangeAspect="1"/>
          </p:cNvSpPr>
          <p:nvPr/>
        </p:nvSpPr>
        <p:spPr>
          <a:xfrm>
            <a:off x="6281058" y="769404"/>
            <a:ext cx="5486400" cy="5486400"/>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215473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Freeform 6"/>
          <p:cNvSpPr/>
          <p:nvPr/>
        </p:nvSpPr>
        <p:spPr>
          <a:xfrm>
            <a:off x="1474199" y="1202810"/>
            <a:ext cx="6903911" cy="3817971"/>
          </a:xfrm>
          <a:custGeom>
            <a:avLst/>
            <a:gdLst>
              <a:gd name="connsiteX0" fmla="*/ 0 w 7277100"/>
              <a:gd name="connsiteY0" fmla="*/ 3067050 h 3067050"/>
              <a:gd name="connsiteX1" fmla="*/ 1733550 w 7277100"/>
              <a:gd name="connsiteY1" fmla="*/ 485775 h 3067050"/>
              <a:gd name="connsiteX2" fmla="*/ 7277100 w 7277100"/>
              <a:gd name="connsiteY2" fmla="*/ 0 h 3067050"/>
            </a:gdLst>
            <a:ahLst/>
            <a:cxnLst>
              <a:cxn ang="0">
                <a:pos x="connsiteX0" y="connsiteY0"/>
              </a:cxn>
              <a:cxn ang="0">
                <a:pos x="connsiteX1" y="connsiteY1"/>
              </a:cxn>
              <a:cxn ang="0">
                <a:pos x="connsiteX2" y="connsiteY2"/>
              </a:cxn>
            </a:cxnLst>
            <a:rect l="l" t="t" r="r" b="b"/>
            <a:pathLst>
              <a:path w="7277100" h="3067050">
                <a:moveTo>
                  <a:pt x="0" y="3067050"/>
                </a:moveTo>
                <a:cubicBezTo>
                  <a:pt x="260350" y="2032000"/>
                  <a:pt x="520700" y="996950"/>
                  <a:pt x="1733550" y="485775"/>
                </a:cubicBezTo>
                <a:cubicBezTo>
                  <a:pt x="2946400" y="-25400"/>
                  <a:pt x="6491288" y="61912"/>
                  <a:pt x="7277100" y="0"/>
                </a:cubicBezTo>
              </a:path>
            </a:pathLst>
          </a:custGeom>
          <a:noFill/>
          <a:ln w="38100">
            <a:solidFill>
              <a:schemeClr val="accent4"/>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7"/>
          <p:cNvSpPr/>
          <p:nvPr/>
        </p:nvSpPr>
        <p:spPr>
          <a:xfrm>
            <a:off x="1455150" y="1957906"/>
            <a:ext cx="6011525" cy="3062875"/>
          </a:xfrm>
          <a:custGeom>
            <a:avLst/>
            <a:gdLst>
              <a:gd name="connsiteX0" fmla="*/ 0 w 4829175"/>
              <a:gd name="connsiteY0" fmla="*/ 2460467 h 2460467"/>
              <a:gd name="connsiteX1" fmla="*/ 1543050 w 4829175"/>
              <a:gd name="connsiteY1" fmla="*/ 3017 h 2460467"/>
              <a:gd name="connsiteX2" fmla="*/ 2905125 w 4829175"/>
              <a:gd name="connsiteY2" fmla="*/ 1965167 h 2460467"/>
              <a:gd name="connsiteX3" fmla="*/ 4829175 w 4829175"/>
              <a:gd name="connsiteY3" fmla="*/ 2460467 h 2460467"/>
            </a:gdLst>
            <a:ahLst/>
            <a:cxnLst>
              <a:cxn ang="0">
                <a:pos x="connsiteX0" y="connsiteY0"/>
              </a:cxn>
              <a:cxn ang="0">
                <a:pos x="connsiteX1" y="connsiteY1"/>
              </a:cxn>
              <a:cxn ang="0">
                <a:pos x="connsiteX2" y="connsiteY2"/>
              </a:cxn>
              <a:cxn ang="0">
                <a:pos x="connsiteX3" y="connsiteY3"/>
              </a:cxn>
            </a:cxnLst>
            <a:rect l="l" t="t" r="r" b="b"/>
            <a:pathLst>
              <a:path w="4829175" h="2460467">
                <a:moveTo>
                  <a:pt x="0" y="2460467"/>
                </a:moveTo>
                <a:cubicBezTo>
                  <a:pt x="529431" y="1273017"/>
                  <a:pt x="1058863" y="85567"/>
                  <a:pt x="1543050" y="3017"/>
                </a:cubicBezTo>
                <a:cubicBezTo>
                  <a:pt x="2027237" y="-79533"/>
                  <a:pt x="2357438" y="1555592"/>
                  <a:pt x="2905125" y="1965167"/>
                </a:cubicBezTo>
                <a:cubicBezTo>
                  <a:pt x="3452813" y="2374742"/>
                  <a:pt x="4140994" y="2417604"/>
                  <a:pt x="4829175" y="2460467"/>
                </a:cubicBezTo>
              </a:path>
            </a:pathLst>
          </a:custGeom>
          <a:gradFill>
            <a:gsLst>
              <a:gs pos="0">
                <a:schemeClr val="accent1"/>
              </a:gs>
              <a:gs pos="50000">
                <a:schemeClr val="accent1">
                  <a:tint val="44500"/>
                  <a:satMod val="160000"/>
                </a:schemeClr>
              </a:gs>
              <a:gs pos="100000">
                <a:schemeClr val="accent1">
                  <a:tint val="23500"/>
                  <a:satMod val="160000"/>
                </a:scheme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8"/>
          <p:cNvSpPr/>
          <p:nvPr/>
        </p:nvSpPr>
        <p:spPr>
          <a:xfrm>
            <a:off x="1445625" y="371244"/>
            <a:ext cx="7184025" cy="4292878"/>
          </a:xfrm>
          <a:custGeom>
            <a:avLst/>
            <a:gdLst>
              <a:gd name="connsiteX0" fmla="*/ 0 w 7277100"/>
              <a:gd name="connsiteY0" fmla="*/ 0 h 3438525"/>
              <a:gd name="connsiteX1" fmla="*/ 2228850 w 7277100"/>
              <a:gd name="connsiteY1" fmla="*/ 914400 h 3438525"/>
              <a:gd name="connsiteX2" fmla="*/ 4105275 w 7277100"/>
              <a:gd name="connsiteY2" fmla="*/ 2952750 h 3438525"/>
              <a:gd name="connsiteX3" fmla="*/ 7277100 w 7277100"/>
              <a:gd name="connsiteY3" fmla="*/ 3438525 h 3438525"/>
            </a:gdLst>
            <a:ahLst/>
            <a:cxnLst>
              <a:cxn ang="0">
                <a:pos x="connsiteX0" y="connsiteY0"/>
              </a:cxn>
              <a:cxn ang="0">
                <a:pos x="connsiteX1" y="connsiteY1"/>
              </a:cxn>
              <a:cxn ang="0">
                <a:pos x="connsiteX2" y="connsiteY2"/>
              </a:cxn>
              <a:cxn ang="0">
                <a:pos x="connsiteX3" y="connsiteY3"/>
              </a:cxn>
            </a:cxnLst>
            <a:rect l="l" t="t" r="r" b="b"/>
            <a:pathLst>
              <a:path w="7277100" h="3438525">
                <a:moveTo>
                  <a:pt x="0" y="0"/>
                </a:moveTo>
                <a:cubicBezTo>
                  <a:pt x="772319" y="211137"/>
                  <a:pt x="1544638" y="422275"/>
                  <a:pt x="2228850" y="914400"/>
                </a:cubicBezTo>
                <a:cubicBezTo>
                  <a:pt x="2913062" y="1406525"/>
                  <a:pt x="3263900" y="2532063"/>
                  <a:pt x="4105275" y="2952750"/>
                </a:cubicBezTo>
                <a:cubicBezTo>
                  <a:pt x="4946650" y="3373437"/>
                  <a:pt x="6777038" y="3370263"/>
                  <a:pt x="7277100" y="3438525"/>
                </a:cubicBezTo>
              </a:path>
            </a:pathLst>
          </a:custGeom>
          <a:noFill/>
          <a:ln w="38100">
            <a:solidFill>
              <a:schemeClr val="accent5"/>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ubtitle 2"/>
          <p:cNvSpPr txBox="1">
            <a:spLocks/>
          </p:cNvSpPr>
          <p:nvPr/>
        </p:nvSpPr>
        <p:spPr>
          <a:xfrm>
            <a:off x="5731874" y="760426"/>
            <a:ext cx="2573925" cy="569139"/>
          </a:xfrm>
          <a:prstGeom prst="rect">
            <a:avLst/>
          </a:prstGeom>
        </p:spPr>
        <p:txBody>
          <a:bodyPr vert="horz" lIns="91440" tIns="45720" rIns="91440" bIns="45720" rtlCol="0" anchor="ctr" anchorCtr="0">
            <a:no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a:t>p</a:t>
            </a:r>
            <a:r>
              <a:rPr lang="en-US" sz="1800" dirty="0" smtClean="0"/>
              <a:t>erceived improvement</a:t>
            </a:r>
            <a:endParaRPr lang="en-US" sz="1800" dirty="0"/>
          </a:p>
        </p:txBody>
      </p:sp>
      <p:sp>
        <p:nvSpPr>
          <p:cNvPr id="11" name="Subtitle 2"/>
          <p:cNvSpPr txBox="1">
            <a:spLocks/>
          </p:cNvSpPr>
          <p:nvPr/>
        </p:nvSpPr>
        <p:spPr>
          <a:xfrm>
            <a:off x="6728021" y="4008080"/>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execution time</a:t>
            </a:r>
            <a:endParaRPr lang="en-US" sz="1800" dirty="0"/>
          </a:p>
        </p:txBody>
      </p:sp>
      <p:sp>
        <p:nvSpPr>
          <p:cNvPr id="12" name="Subtitle 2"/>
          <p:cNvSpPr txBox="1">
            <a:spLocks/>
          </p:cNvSpPr>
          <p:nvPr/>
        </p:nvSpPr>
        <p:spPr>
          <a:xfrm>
            <a:off x="8184989" y="4554057"/>
            <a:ext cx="1540036"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complexity</a:t>
            </a:r>
            <a:endParaRPr lang="en-US" sz="1400" dirty="0"/>
          </a:p>
        </p:txBody>
      </p:sp>
      <p:cxnSp>
        <p:nvCxnSpPr>
          <p:cNvPr id="13" name="Straight Arrow Connector 12"/>
          <p:cNvCxnSpPr/>
          <p:nvPr/>
        </p:nvCxnSpPr>
        <p:spPr>
          <a:xfrm>
            <a:off x="1455150" y="5011256"/>
            <a:ext cx="8136525"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4" name="Subtitle 2"/>
          <p:cNvSpPr txBox="1">
            <a:spLocks/>
          </p:cNvSpPr>
          <p:nvPr/>
        </p:nvSpPr>
        <p:spPr>
          <a:xfrm>
            <a:off x="2198244" y="2727618"/>
            <a:ext cx="2092590" cy="569139"/>
          </a:xfrm>
          <a:prstGeom prst="rect">
            <a:avLst/>
          </a:prstGeom>
        </p:spPr>
        <p:txBody>
          <a:bodyPr vert="horz" lIns="91440" tIns="45720" rIns="91440" bIns="45720" rtlCol="0" anchor="ctr" anchorCtr="0">
            <a:normAutofit/>
          </a:bodyPr>
          <a:lst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a:lstStyle>
          <a:p>
            <a:pPr marL="0" indent="0" algn="ctr">
              <a:buNone/>
            </a:pPr>
            <a:r>
              <a:rPr lang="en-US" sz="1800" dirty="0" smtClean="0"/>
              <a:t>yield</a:t>
            </a:r>
            <a:endParaRPr lang="en-US" sz="1400" dirty="0"/>
          </a:p>
        </p:txBody>
      </p:sp>
      <p:sp>
        <p:nvSpPr>
          <p:cNvPr id="15" name="Rectangle 14"/>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9003708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3"/>
          </p:nvPr>
        </p:nvSpPr>
        <p:spPr>
          <a:xfrm>
            <a:off x="685800" y="539396"/>
            <a:ext cx="10394707" cy="3311189"/>
          </a:xfrm>
        </p:spPr>
        <p:txBody>
          <a:bodyPr>
            <a:noAutofit/>
          </a:bodyPr>
          <a:lstStyle/>
          <a:p>
            <a:pPr marL="0" indent="0">
              <a:buNone/>
            </a:pPr>
            <a:r>
              <a:rPr lang="en-US" sz="4400" dirty="0" smtClean="0">
                <a:solidFill>
                  <a:schemeClr val="accent1"/>
                </a:solidFill>
              </a:rPr>
              <a:t>       100 </a:t>
            </a:r>
            <a:r>
              <a:rPr lang="en-US" sz="4400" dirty="0" err="1" smtClean="0">
                <a:solidFill>
                  <a:schemeClr val="accent1"/>
                </a:solidFill>
              </a:rPr>
              <a:t>ms</a:t>
            </a:r>
            <a:r>
              <a:rPr lang="en-US" sz="4400" dirty="0" smtClean="0">
                <a:solidFill>
                  <a:schemeClr val="accent1"/>
                </a:solidFill>
              </a:rPr>
              <a:t>	</a:t>
            </a:r>
            <a:r>
              <a:rPr lang="en-US" sz="4400" dirty="0" smtClean="0"/>
              <a:t>feels instant</a:t>
            </a:r>
            <a:br>
              <a:rPr lang="en-US" sz="4400" dirty="0" smtClean="0"/>
            </a:br>
            <a:r>
              <a:rPr lang="en-US" sz="4400" dirty="0" smtClean="0"/>
              <a:t>   </a:t>
            </a:r>
            <a:r>
              <a:rPr lang="en-US" sz="4400" dirty="0" smtClean="0">
                <a:solidFill>
                  <a:schemeClr val="accent1"/>
                </a:solidFill>
              </a:rPr>
              <a:t>1,000 MS</a:t>
            </a:r>
            <a:r>
              <a:rPr lang="en-US" sz="4400" dirty="0" smtClean="0"/>
              <a:t>	Uninterrupted Thought</a:t>
            </a:r>
            <a:br>
              <a:rPr lang="en-US" sz="4400" dirty="0" smtClean="0"/>
            </a:br>
            <a:r>
              <a:rPr lang="en-US" sz="4400" dirty="0" smtClean="0">
                <a:solidFill>
                  <a:schemeClr val="accent1"/>
                </a:solidFill>
              </a:rPr>
              <a:t>10,000 MS</a:t>
            </a:r>
            <a:r>
              <a:rPr lang="en-US" sz="4400" dirty="0" smtClean="0"/>
              <a:t>	Lose attention</a:t>
            </a: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35817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Content Placeholder 6"/>
          <p:cNvGraphicFramePr>
            <a:graphicFrameLocks noGrp="1"/>
          </p:cNvGraphicFramePr>
          <p:nvPr>
            <p:ph sz="quarter" idx="13"/>
            <p:extLst>
              <p:ext uri="{D42A27DB-BD31-4B8C-83A1-F6EECF244321}">
                <p14:modId xmlns:p14="http://schemas.microsoft.com/office/powerpoint/2010/main" val="2543962658"/>
              </p:ext>
            </p:extLst>
          </p:nvPr>
        </p:nvGraphicFramePr>
        <p:xfrm>
          <a:off x="2603715" y="387459"/>
          <a:ext cx="7206711" cy="4990452"/>
        </p:xfrm>
        <a:graphic>
          <a:graphicData uri="http://schemas.openxmlformats.org/drawingml/2006/table">
            <a:tbl>
              <a:tblPr firstRow="1" bandRow="1">
                <a:tableStyleId>{BC89EF96-8CEA-46FF-86C4-4CE0E7609802}</a:tableStyleId>
              </a:tblPr>
              <a:tblGrid>
                <a:gridCol w="2402237"/>
                <a:gridCol w="2402237"/>
                <a:gridCol w="2402237"/>
              </a:tblGrid>
              <a:tr h="1663484">
                <a:tc>
                  <a:txBody>
                    <a:bodyPr/>
                    <a:lstStyle/>
                    <a:p>
                      <a:pPr algn="ctr"/>
                      <a:r>
                        <a:rPr lang="en-US" sz="4400" dirty="0" smtClean="0"/>
                        <a:t>1</a:t>
                      </a:r>
                      <a:endParaRPr lang="en-US" sz="4400" dirty="0"/>
                    </a:p>
                  </a:txBody>
                  <a:tcPr anchor="ctr"/>
                </a:tc>
                <a:tc>
                  <a:txBody>
                    <a:bodyPr/>
                    <a:lstStyle/>
                    <a:p>
                      <a:pPr algn="ctr"/>
                      <a:r>
                        <a:rPr lang="en-US" sz="4400" dirty="0" smtClean="0"/>
                        <a:t>2</a:t>
                      </a:r>
                      <a:endParaRPr lang="en-US" sz="4400" dirty="0"/>
                    </a:p>
                  </a:txBody>
                  <a:tcPr anchor="ctr"/>
                </a:tc>
                <a:tc>
                  <a:txBody>
                    <a:bodyPr/>
                    <a:lstStyle/>
                    <a:p>
                      <a:pPr algn="ctr"/>
                      <a:r>
                        <a:rPr lang="en-US" sz="4400" dirty="0" smtClean="0"/>
                        <a:t>3</a:t>
                      </a:r>
                      <a:endParaRPr lang="en-US" sz="4400" dirty="0"/>
                    </a:p>
                  </a:txBody>
                  <a:tcPr anchor="ctr"/>
                </a:tc>
              </a:tr>
              <a:tr h="1663484">
                <a:tc>
                  <a:txBody>
                    <a:bodyPr/>
                    <a:lstStyle/>
                    <a:p>
                      <a:pPr algn="ctr"/>
                      <a:r>
                        <a:rPr lang="en-US" sz="4400" dirty="0" smtClean="0"/>
                        <a:t>5</a:t>
                      </a:r>
                      <a:endParaRPr lang="en-US" sz="4400" dirty="0"/>
                    </a:p>
                  </a:txBody>
                  <a:tcPr anchor="ctr"/>
                </a:tc>
                <a:tc>
                  <a:txBody>
                    <a:bodyPr/>
                    <a:lstStyle/>
                    <a:p>
                      <a:pPr algn="ctr"/>
                      <a:r>
                        <a:rPr lang="en-US" sz="4400" dirty="0" smtClean="0"/>
                        <a:t>10</a:t>
                      </a:r>
                      <a:endParaRPr lang="en-US" sz="4400" dirty="0"/>
                    </a:p>
                  </a:txBody>
                  <a:tcPr anchor="ctr"/>
                </a:tc>
                <a:tc>
                  <a:txBody>
                    <a:bodyPr/>
                    <a:lstStyle/>
                    <a:p>
                      <a:pPr algn="ctr"/>
                      <a:r>
                        <a:rPr lang="en-US" sz="4400" dirty="0" smtClean="0"/>
                        <a:t>15</a:t>
                      </a:r>
                      <a:endParaRPr lang="en-US" sz="4400" dirty="0"/>
                    </a:p>
                  </a:txBody>
                  <a:tcPr anchor="ctr"/>
                </a:tc>
              </a:tr>
              <a:tr h="1663484">
                <a:tc>
                  <a:txBody>
                    <a:bodyPr/>
                    <a:lstStyle/>
                    <a:p>
                      <a:pPr algn="ctr"/>
                      <a:r>
                        <a:rPr lang="en-US" sz="4400" dirty="0" smtClean="0"/>
                        <a:t>10</a:t>
                      </a:r>
                      <a:endParaRPr lang="en-US" sz="4400" dirty="0"/>
                    </a:p>
                  </a:txBody>
                  <a:tcPr anchor="ctr"/>
                </a:tc>
                <a:tc>
                  <a:txBody>
                    <a:bodyPr/>
                    <a:lstStyle/>
                    <a:p>
                      <a:pPr algn="ctr"/>
                      <a:r>
                        <a:rPr lang="en-US" sz="4400" dirty="0" smtClean="0"/>
                        <a:t>20</a:t>
                      </a:r>
                      <a:endParaRPr lang="en-US" sz="4400" dirty="0"/>
                    </a:p>
                  </a:txBody>
                  <a:tcPr anchor="ctr"/>
                </a:tc>
                <a:tc>
                  <a:txBody>
                    <a:bodyPr/>
                    <a:lstStyle/>
                    <a:p>
                      <a:pPr algn="ctr"/>
                      <a:r>
                        <a:rPr lang="en-US" sz="4400" dirty="0" smtClean="0"/>
                        <a:t>30</a:t>
                      </a:r>
                      <a:endParaRPr lang="en-US" sz="4400" dirty="0"/>
                    </a:p>
                  </a:txBody>
                  <a:tcPr anchor="ctr"/>
                </a:tc>
              </a:tr>
            </a:tbl>
          </a:graphicData>
        </a:graphic>
      </p:graphicFrame>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Rectangle 5"/>
          <p:cNvSpPr>
            <a:spLocks noChangeAspect="1"/>
          </p:cNvSpPr>
          <p:nvPr/>
        </p:nvSpPr>
        <p:spPr>
          <a:xfrm>
            <a:off x="6281058" y="769404"/>
            <a:ext cx="5486400" cy="5486400"/>
          </a:xfrm>
          <a:prstGeom prst="rect">
            <a:avLst/>
          </a:prstGeom>
          <a:blipFill dpi="0" rotWithShape="1">
            <a:blip r:embed="rId3">
              <a:alphaModFix amt="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http://bit.ly/uiTimingCheatsheet</a:t>
            </a:r>
          </a:p>
        </p:txBody>
      </p:sp>
    </p:spTree>
    <p:extLst>
      <p:ext uri="{BB962C8B-B14F-4D97-AF65-F5344CB8AC3E}">
        <p14:creationId xmlns:p14="http://schemas.microsoft.com/office/powerpoint/2010/main" val="338603105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25000"/>
                  </a:schemeClr>
                </a:solidFill>
                <a:latin typeface="FontAwesome" pitchFamily="2" charset="0"/>
              </a:rPr>
              <a:t></a:t>
            </a: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55469525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p:txBody>
          <a:bodyPr/>
          <a:lstStyle/>
          <a:p>
            <a:r>
              <a:rPr lang="en-US" dirty="0" err="1" smtClean="0"/>
              <a:t>PageSlow</a:t>
            </a:r>
            <a:r>
              <a:rPr lang="en-US" dirty="0" smtClean="0"/>
              <a:t>/</a:t>
            </a:r>
            <a:r>
              <a:rPr lang="en-US" dirty="0" err="1" smtClean="0"/>
              <a:t>Yspeed</a:t>
            </a:r>
            <a:endParaRPr lang="en-US" dirty="0" smtClean="0"/>
          </a:p>
          <a:p>
            <a:r>
              <a:rPr lang="en-US" dirty="0" smtClean="0"/>
              <a:t>webpagetest.org – show off Speed Index</a:t>
            </a:r>
          </a:p>
          <a:p>
            <a:r>
              <a:rPr lang="en-US" dirty="0" err="1" smtClean="0"/>
              <a:t>HttpArchive</a:t>
            </a:r>
            <a:endParaRPr lang="en-US" dirty="0" smtClean="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008914" y="371244"/>
            <a:ext cx="5071594"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9600" dirty="0">
              <a:solidFill>
                <a:schemeClr val="tx2">
                  <a:alpha val="5000"/>
                </a:schemeClr>
              </a:solidFill>
              <a:latin typeface="FontAwesome" pitchFamily="2" charset="0"/>
            </a:endParaRPr>
          </a:p>
        </p:txBody>
      </p:sp>
    </p:spTree>
    <p:extLst>
      <p:ext uri="{BB962C8B-B14F-4D97-AF65-F5344CB8AC3E}">
        <p14:creationId xmlns:p14="http://schemas.microsoft.com/office/powerpoint/2010/main" val="222312528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dirty="0"/>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2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spTree>
    <p:extLst>
      <p:ext uri="{BB962C8B-B14F-4D97-AF65-F5344CB8AC3E}">
        <p14:creationId xmlns:p14="http://schemas.microsoft.com/office/powerpoint/2010/main" val="11275206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graphicFrame>
        <p:nvGraphicFramePr>
          <p:cNvPr id="7" name="Diagram 6"/>
          <p:cNvGraphicFramePr/>
          <p:nvPr>
            <p:extLst>
              <p:ext uri="{D42A27DB-BD31-4B8C-83A1-F6EECF244321}">
                <p14:modId xmlns:p14="http://schemas.microsoft.com/office/powerpoint/2010/main" val="3068977974"/>
              </p:ext>
            </p:extLst>
          </p:nvPr>
        </p:nvGraphicFramePr>
        <p:xfrm>
          <a:off x="3454077" y="1002250"/>
          <a:ext cx="5029200" cy="41031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TextBox 7"/>
          <p:cNvSpPr txBox="1"/>
          <p:nvPr/>
        </p:nvSpPr>
        <p:spPr>
          <a:xfrm>
            <a:off x="2144563" y="4598020"/>
            <a:ext cx="1680210" cy="369332"/>
          </a:xfrm>
          <a:prstGeom prst="rect">
            <a:avLst/>
          </a:prstGeom>
          <a:noFill/>
        </p:spPr>
        <p:txBody>
          <a:bodyPr wrap="square" rtlCol="0">
            <a:spAutoFit/>
          </a:bodyPr>
          <a:lstStyle/>
          <a:p>
            <a:r>
              <a:rPr lang="en-US" dirty="0" smtClean="0">
                <a:solidFill>
                  <a:schemeClr val="tx2"/>
                </a:solidFill>
              </a:rPr>
              <a:t>physiological</a:t>
            </a:r>
            <a:endParaRPr lang="en-US" dirty="0">
              <a:solidFill>
                <a:schemeClr val="tx2"/>
              </a:solidFill>
            </a:endParaRPr>
          </a:p>
        </p:txBody>
      </p:sp>
      <p:sp>
        <p:nvSpPr>
          <p:cNvPr id="9" name="TextBox 8"/>
          <p:cNvSpPr txBox="1"/>
          <p:nvPr/>
        </p:nvSpPr>
        <p:spPr>
          <a:xfrm>
            <a:off x="3429080" y="3657600"/>
            <a:ext cx="838200" cy="369332"/>
          </a:xfrm>
          <a:prstGeom prst="rect">
            <a:avLst/>
          </a:prstGeom>
          <a:noFill/>
        </p:spPr>
        <p:txBody>
          <a:bodyPr wrap="square" rtlCol="0">
            <a:spAutoFit/>
          </a:bodyPr>
          <a:lstStyle/>
          <a:p>
            <a:r>
              <a:rPr lang="en-US" dirty="0" smtClean="0">
                <a:solidFill>
                  <a:schemeClr val="tx2"/>
                </a:solidFill>
              </a:rPr>
              <a:t>safety</a:t>
            </a:r>
            <a:endParaRPr lang="en-US" dirty="0">
              <a:solidFill>
                <a:schemeClr val="tx2"/>
              </a:solidFill>
            </a:endParaRPr>
          </a:p>
        </p:txBody>
      </p:sp>
      <p:sp>
        <p:nvSpPr>
          <p:cNvPr id="10" name="TextBox 9"/>
          <p:cNvSpPr txBox="1"/>
          <p:nvPr/>
        </p:nvSpPr>
        <p:spPr>
          <a:xfrm>
            <a:off x="3560719" y="2831068"/>
            <a:ext cx="1219200" cy="369332"/>
          </a:xfrm>
          <a:prstGeom prst="rect">
            <a:avLst/>
          </a:prstGeom>
          <a:noFill/>
        </p:spPr>
        <p:txBody>
          <a:bodyPr wrap="square" rtlCol="0">
            <a:spAutoFit/>
          </a:bodyPr>
          <a:lstStyle/>
          <a:p>
            <a:r>
              <a:rPr lang="en-US" dirty="0" smtClean="0">
                <a:solidFill>
                  <a:schemeClr val="tx2"/>
                </a:solidFill>
              </a:rPr>
              <a:t>belonging</a:t>
            </a:r>
            <a:endParaRPr lang="en-US" dirty="0">
              <a:solidFill>
                <a:schemeClr val="tx2"/>
              </a:solidFill>
            </a:endParaRPr>
          </a:p>
        </p:txBody>
      </p:sp>
      <p:sp>
        <p:nvSpPr>
          <p:cNvPr id="11" name="TextBox 10"/>
          <p:cNvSpPr txBox="1"/>
          <p:nvPr/>
        </p:nvSpPr>
        <p:spPr>
          <a:xfrm>
            <a:off x="4312455" y="1981200"/>
            <a:ext cx="990600" cy="369332"/>
          </a:xfrm>
          <a:prstGeom prst="rect">
            <a:avLst/>
          </a:prstGeom>
          <a:noFill/>
        </p:spPr>
        <p:txBody>
          <a:bodyPr wrap="square" rtlCol="0">
            <a:spAutoFit/>
          </a:bodyPr>
          <a:lstStyle/>
          <a:p>
            <a:r>
              <a:rPr lang="en-US" dirty="0" smtClean="0">
                <a:solidFill>
                  <a:schemeClr val="tx2"/>
                </a:solidFill>
              </a:rPr>
              <a:t>esteem</a:t>
            </a:r>
            <a:endParaRPr lang="en-US" dirty="0">
              <a:solidFill>
                <a:schemeClr val="tx2"/>
              </a:solidFill>
            </a:endParaRPr>
          </a:p>
        </p:txBody>
      </p:sp>
      <p:sp>
        <p:nvSpPr>
          <p:cNvPr id="12" name="TextBox 11"/>
          <p:cNvSpPr txBox="1"/>
          <p:nvPr/>
        </p:nvSpPr>
        <p:spPr>
          <a:xfrm>
            <a:off x="3839626" y="1219200"/>
            <a:ext cx="1828800" cy="369332"/>
          </a:xfrm>
          <a:prstGeom prst="rect">
            <a:avLst/>
          </a:prstGeom>
          <a:noFill/>
        </p:spPr>
        <p:txBody>
          <a:bodyPr wrap="square" rtlCol="0">
            <a:spAutoFit/>
          </a:bodyPr>
          <a:lstStyle/>
          <a:p>
            <a:r>
              <a:rPr lang="en-US" dirty="0" smtClean="0">
                <a:solidFill>
                  <a:schemeClr val="tx2"/>
                </a:solidFill>
              </a:rPr>
              <a:t>self-actualization</a:t>
            </a:r>
            <a:endParaRPr lang="en-US" dirty="0">
              <a:solidFill>
                <a:schemeClr val="tx2"/>
              </a:solidFill>
            </a:endParaRPr>
          </a:p>
        </p:txBody>
      </p:sp>
      <p:sp>
        <p:nvSpPr>
          <p:cNvPr id="13" name="TextBox 12"/>
          <p:cNvSpPr txBox="1"/>
          <p:nvPr/>
        </p:nvSpPr>
        <p:spPr>
          <a:xfrm>
            <a:off x="8044159" y="4598020"/>
            <a:ext cx="1468792" cy="369332"/>
          </a:xfrm>
          <a:prstGeom prst="rect">
            <a:avLst/>
          </a:prstGeom>
          <a:noFill/>
        </p:spPr>
        <p:txBody>
          <a:bodyPr wrap="square" rtlCol="0">
            <a:spAutoFit/>
          </a:bodyPr>
          <a:lstStyle/>
          <a:p>
            <a:pPr algn="r"/>
            <a:r>
              <a:rPr lang="en-US" dirty="0" smtClean="0">
                <a:solidFill>
                  <a:schemeClr val="tx2"/>
                </a:solidFill>
              </a:rPr>
              <a:t>functional</a:t>
            </a:r>
            <a:endParaRPr lang="en-US" dirty="0">
              <a:solidFill>
                <a:schemeClr val="tx2"/>
              </a:solidFill>
            </a:endParaRPr>
          </a:p>
        </p:txBody>
      </p:sp>
      <p:sp>
        <p:nvSpPr>
          <p:cNvPr id="14" name="TextBox 13"/>
          <p:cNvSpPr txBox="1"/>
          <p:nvPr/>
        </p:nvSpPr>
        <p:spPr>
          <a:xfrm>
            <a:off x="7641306" y="3657600"/>
            <a:ext cx="1066800" cy="369332"/>
          </a:xfrm>
          <a:prstGeom prst="rect">
            <a:avLst/>
          </a:prstGeom>
          <a:noFill/>
        </p:spPr>
        <p:txBody>
          <a:bodyPr wrap="square" rtlCol="0">
            <a:spAutoFit/>
          </a:bodyPr>
          <a:lstStyle/>
          <a:p>
            <a:pPr algn="r"/>
            <a:r>
              <a:rPr lang="en-US" dirty="0" smtClean="0">
                <a:solidFill>
                  <a:schemeClr val="tx2"/>
                </a:solidFill>
              </a:rPr>
              <a:t>reliable</a:t>
            </a:r>
            <a:endParaRPr lang="en-US" dirty="0">
              <a:solidFill>
                <a:schemeClr val="tx2"/>
              </a:solidFill>
            </a:endParaRPr>
          </a:p>
        </p:txBody>
      </p:sp>
      <p:sp>
        <p:nvSpPr>
          <p:cNvPr id="15" name="TextBox 14"/>
          <p:cNvSpPr txBox="1"/>
          <p:nvPr/>
        </p:nvSpPr>
        <p:spPr>
          <a:xfrm>
            <a:off x="6889958" y="2831068"/>
            <a:ext cx="1219200" cy="369332"/>
          </a:xfrm>
          <a:prstGeom prst="rect">
            <a:avLst/>
          </a:prstGeom>
          <a:noFill/>
        </p:spPr>
        <p:txBody>
          <a:bodyPr wrap="square" rtlCol="0">
            <a:spAutoFit/>
          </a:bodyPr>
          <a:lstStyle/>
          <a:p>
            <a:pPr algn="r"/>
            <a:r>
              <a:rPr lang="en-US" dirty="0" smtClean="0">
                <a:solidFill>
                  <a:schemeClr val="tx2"/>
                </a:solidFill>
              </a:rPr>
              <a:t>usable</a:t>
            </a:r>
            <a:endParaRPr lang="en-US" dirty="0">
              <a:solidFill>
                <a:schemeClr val="tx2"/>
              </a:solidFill>
            </a:endParaRPr>
          </a:p>
        </p:txBody>
      </p:sp>
      <p:sp>
        <p:nvSpPr>
          <p:cNvPr id="16" name="TextBox 15"/>
          <p:cNvSpPr txBox="1"/>
          <p:nvPr/>
        </p:nvSpPr>
        <p:spPr>
          <a:xfrm>
            <a:off x="6559654" y="1981200"/>
            <a:ext cx="1524000" cy="369332"/>
          </a:xfrm>
          <a:prstGeom prst="rect">
            <a:avLst/>
          </a:prstGeom>
          <a:noFill/>
        </p:spPr>
        <p:txBody>
          <a:bodyPr wrap="square" rtlCol="0">
            <a:spAutoFit/>
          </a:bodyPr>
          <a:lstStyle/>
          <a:p>
            <a:pPr algn="r"/>
            <a:r>
              <a:rPr lang="en-US" dirty="0" smtClean="0">
                <a:solidFill>
                  <a:schemeClr val="tx2"/>
                </a:solidFill>
              </a:rPr>
              <a:t>“</a:t>
            </a:r>
            <a:r>
              <a:rPr lang="en-US" dirty="0" err="1" smtClean="0">
                <a:solidFill>
                  <a:schemeClr val="tx2"/>
                </a:solidFill>
              </a:rPr>
              <a:t>performant</a:t>
            </a:r>
            <a:r>
              <a:rPr lang="en-US" dirty="0" smtClean="0">
                <a:solidFill>
                  <a:schemeClr val="tx2"/>
                </a:solidFill>
              </a:rPr>
              <a:t>”</a:t>
            </a:r>
            <a:endParaRPr lang="en-US" dirty="0">
              <a:solidFill>
                <a:schemeClr val="tx2"/>
              </a:solidFill>
            </a:endParaRPr>
          </a:p>
        </p:txBody>
      </p:sp>
      <p:sp>
        <p:nvSpPr>
          <p:cNvPr id="17" name="TextBox 16"/>
          <p:cNvSpPr txBox="1"/>
          <p:nvPr/>
        </p:nvSpPr>
        <p:spPr>
          <a:xfrm>
            <a:off x="6083022" y="1219200"/>
            <a:ext cx="1524000" cy="369332"/>
          </a:xfrm>
          <a:prstGeom prst="rect">
            <a:avLst/>
          </a:prstGeom>
          <a:noFill/>
        </p:spPr>
        <p:txBody>
          <a:bodyPr wrap="square" rtlCol="0">
            <a:spAutoFit/>
          </a:bodyPr>
          <a:lstStyle/>
          <a:p>
            <a:pPr algn="r"/>
            <a:r>
              <a:rPr lang="en-US" dirty="0" smtClean="0">
                <a:solidFill>
                  <a:schemeClr val="tx2"/>
                </a:solidFill>
              </a:rPr>
              <a:t>pleasurable</a:t>
            </a:r>
            <a:endParaRPr lang="en-US" dirty="0">
              <a:solidFill>
                <a:schemeClr val="tx2"/>
              </a:solidFill>
            </a:endParaRPr>
          </a:p>
        </p:txBody>
      </p:sp>
      <p:sp>
        <p:nvSpPr>
          <p:cNvPr id="18" name="TextBox 17"/>
          <p:cNvSpPr txBox="1"/>
          <p:nvPr/>
        </p:nvSpPr>
        <p:spPr>
          <a:xfrm rot="16200000">
            <a:off x="206655" y="2784902"/>
            <a:ext cx="1828800" cy="461665"/>
          </a:xfrm>
          <a:prstGeom prst="rect">
            <a:avLst/>
          </a:prstGeom>
          <a:noFill/>
        </p:spPr>
        <p:txBody>
          <a:bodyPr wrap="square" rtlCol="0">
            <a:spAutoFit/>
          </a:bodyPr>
          <a:lstStyle/>
          <a:p>
            <a:pPr algn="ctr"/>
            <a:r>
              <a:rPr lang="en-US" sz="2400" dirty="0">
                <a:solidFill>
                  <a:schemeClr val="tx1">
                    <a:lumMod val="75000"/>
                    <a:lumOff val="25000"/>
                  </a:schemeClr>
                </a:solidFill>
                <a:latin typeface="+mj-lt"/>
              </a:rPr>
              <a:t>h</a:t>
            </a:r>
            <a:r>
              <a:rPr lang="en-US" sz="2400" dirty="0" smtClean="0">
                <a:solidFill>
                  <a:schemeClr val="tx1">
                    <a:lumMod val="75000"/>
                    <a:lumOff val="25000"/>
                  </a:schemeClr>
                </a:solidFill>
                <a:latin typeface="+mj-lt"/>
              </a:rPr>
              <a:t>umans</a:t>
            </a:r>
            <a:endParaRPr lang="en-US" sz="2800" dirty="0">
              <a:solidFill>
                <a:schemeClr val="tx1">
                  <a:lumMod val="75000"/>
                  <a:lumOff val="25000"/>
                </a:schemeClr>
              </a:solidFill>
              <a:latin typeface="+mj-lt"/>
            </a:endParaRPr>
          </a:p>
        </p:txBody>
      </p:sp>
      <p:sp>
        <p:nvSpPr>
          <p:cNvPr id="19" name="TextBox 18"/>
          <p:cNvSpPr txBox="1"/>
          <p:nvPr/>
        </p:nvSpPr>
        <p:spPr>
          <a:xfrm rot="5400000">
            <a:off x="9638246" y="2784102"/>
            <a:ext cx="1828800" cy="461665"/>
          </a:xfrm>
          <a:prstGeom prst="rect">
            <a:avLst/>
          </a:prstGeom>
          <a:noFill/>
        </p:spPr>
        <p:txBody>
          <a:bodyPr wrap="square" rtlCol="0">
            <a:spAutoFit/>
          </a:bodyPr>
          <a:lstStyle/>
          <a:p>
            <a:pPr algn="ctr"/>
            <a:r>
              <a:rPr lang="en-US" sz="2400" dirty="0">
                <a:latin typeface="+mj-lt"/>
              </a:rPr>
              <a:t>u</a:t>
            </a:r>
            <a:r>
              <a:rPr lang="en-US" sz="2400" dirty="0" smtClean="0">
                <a:latin typeface="+mj-lt"/>
              </a:rPr>
              <a:t>sers</a:t>
            </a:r>
            <a:endParaRPr lang="en-US" sz="2400" dirty="0">
              <a:latin typeface="+mj-lt"/>
            </a:endParaRPr>
          </a:p>
        </p:txBody>
      </p:sp>
      <p:sp>
        <p:nvSpPr>
          <p:cNvPr id="21" name="Left Brace 20"/>
          <p:cNvSpPr/>
          <p:nvPr/>
        </p:nvSpPr>
        <p:spPr>
          <a:xfrm rot="10800000">
            <a:off x="9799169"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2" name="Left Brace 21"/>
          <p:cNvSpPr/>
          <p:nvPr/>
        </p:nvSpPr>
        <p:spPr>
          <a:xfrm>
            <a:off x="1338817" y="978931"/>
            <a:ext cx="532629" cy="4078467"/>
          </a:xfrm>
          <a:prstGeom prst="leftBrace">
            <a:avLst/>
          </a:prstGeom>
          <a:ln w="19050"/>
        </p:spPr>
        <p:style>
          <a:lnRef idx="1">
            <a:schemeClr val="accent1"/>
          </a:lnRef>
          <a:fillRef idx="0">
            <a:schemeClr val="accent1"/>
          </a:fillRef>
          <a:effectRef idx="0">
            <a:schemeClr val="accent1"/>
          </a:effectRef>
          <a:fontRef idx="minor">
            <a:schemeClr val="tx1"/>
          </a:fontRef>
        </p:style>
        <p:txBody>
          <a:bodyPr vert="vert270" rtlCol="0" anchor="ctr"/>
          <a:lstStyle/>
          <a:p>
            <a:pPr algn="ctr"/>
            <a:endParaRPr lang="en-US" dirty="0"/>
          </a:p>
        </p:txBody>
      </p:sp>
      <p:sp>
        <p:nvSpPr>
          <p:cNvPr id="23" name="TextBox 22"/>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http://bit.ly/userNeedsHierarchy</a:t>
            </a:r>
          </a:p>
        </p:txBody>
      </p:sp>
    </p:spTree>
    <p:extLst>
      <p:ext uri="{BB962C8B-B14F-4D97-AF65-F5344CB8AC3E}">
        <p14:creationId xmlns:p14="http://schemas.microsoft.com/office/powerpoint/2010/main" val="18869649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008914" y="371244"/>
            <a:ext cx="5071594" cy="6863417"/>
          </a:xfrm>
          <a:prstGeom prst="rect">
            <a:avLst/>
          </a:prstGeom>
          <a:noFill/>
        </p:spPr>
        <p:txBody>
          <a:bodyPr wrap="square" rtlCol="0">
            <a:spAutoFit/>
          </a:bodyPr>
          <a:lstStyle/>
          <a:p>
            <a:pPr algn="r"/>
            <a:r>
              <a:rPr lang="en-US" sz="9600" dirty="0" smtClean="0"/>
              <a:t> </a:t>
            </a:r>
            <a:r>
              <a:rPr lang="en-US" sz="34400" dirty="0">
                <a:solidFill>
                  <a:schemeClr val="tx2">
                    <a:alpha val="5000"/>
                  </a:schemeClr>
                </a:solidFill>
                <a:latin typeface="FontAwesome" pitchFamily="2" charset="0"/>
              </a:rPr>
              <a:t></a:t>
            </a:r>
          </a:p>
          <a:p>
            <a:pPr algn="r"/>
            <a:endParaRPr lang="en-US" sz="9600" dirty="0">
              <a:solidFill>
                <a:schemeClr val="tx2">
                  <a:alpha val="25000"/>
                </a:schemeClr>
              </a:solidFill>
              <a:latin typeface="FontAwesome" pitchFamily="2" charset="0"/>
            </a:endParaRPr>
          </a:p>
        </p:txBody>
      </p:sp>
      <p:pic>
        <p:nvPicPr>
          <p:cNvPr id="7" name="Content Placeholder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86099" y="338612"/>
            <a:ext cx="1585329" cy="2079951"/>
          </a:xfrm>
          <a:prstGeom prst="rect">
            <a:avLst/>
          </a:prstGeom>
        </p:spPr>
      </p:pic>
      <p:pic>
        <p:nvPicPr>
          <p:cNvPr id="8" name="Content Placeholder 8">
            <a:hlinkClick r:id="rId5"/>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367382" y="336438"/>
            <a:ext cx="1585329" cy="2079951"/>
          </a:xfrm>
          <a:prstGeom prst="rect">
            <a:avLst/>
          </a:prstGeom>
        </p:spPr>
      </p:pic>
      <p:pic>
        <p:nvPicPr>
          <p:cNvPr id="9" name="Content Placeholder 7">
            <a:hlinkClick r:id="rId7"/>
          </p:cNvPr>
          <p:cNvPicPr>
            <a:picLocks noChangeAspect="1"/>
          </p:cNvPicPr>
          <p:nvPr/>
        </p:nvPicPr>
        <p:blipFill rotWithShape="1">
          <a:blip r:embed="rId8">
            <a:extLst>
              <a:ext uri="{28A0092B-C50C-407E-A947-70E740481C1C}">
                <a14:useLocalDpi xmlns:a14="http://schemas.microsoft.com/office/drawing/2010/main" val="0"/>
              </a:ext>
            </a:extLst>
          </a:blip>
          <a:srcRect l="3486" r="3506"/>
          <a:stretch/>
        </p:blipFill>
        <p:spPr>
          <a:xfrm>
            <a:off x="7708892" y="334263"/>
            <a:ext cx="1574719" cy="2085102"/>
          </a:xfrm>
          <a:prstGeom prst="rect">
            <a:avLst/>
          </a:prstGeom>
        </p:spPr>
      </p:pic>
      <p:pic>
        <p:nvPicPr>
          <p:cNvPr id="10" name="Content Placeholder 10">
            <a:hlinkClick r:id="rId9"/>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9479563" y="332020"/>
            <a:ext cx="1598059" cy="2083847"/>
          </a:xfrm>
          <a:prstGeom prst="rect">
            <a:avLst/>
          </a:prstGeom>
        </p:spPr>
      </p:pic>
      <p:pic>
        <p:nvPicPr>
          <p:cNvPr id="5" name="Picture 4">
            <a:hlinkClick r:id="rId11"/>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148665" y="338960"/>
            <a:ext cx="1582990" cy="2080145"/>
          </a:xfrm>
          <a:prstGeom prst="rect">
            <a:avLst/>
          </a:prstGeom>
        </p:spPr>
      </p:pic>
      <p:pic>
        <p:nvPicPr>
          <p:cNvPr id="11" name="Picture 10">
            <a:hlinkClick r:id="rId13"/>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5927609" y="336979"/>
            <a:ext cx="1585329" cy="2083219"/>
          </a:xfrm>
          <a:prstGeom prst="rect">
            <a:avLst/>
          </a:prstGeom>
        </p:spPr>
      </p:pic>
      <p:pic>
        <p:nvPicPr>
          <p:cNvPr id="16" name="Picture 15">
            <a:hlinkClick r:id="rId15"/>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295397" y="3495635"/>
            <a:ext cx="4761905" cy="1238095"/>
          </a:xfrm>
          <a:prstGeom prst="rect">
            <a:avLst/>
          </a:prstGeom>
        </p:spPr>
      </p:pic>
      <p:pic>
        <p:nvPicPr>
          <p:cNvPr id="17" name="Picture 16">
            <a:hlinkClick r:id="rId17"/>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7565811" y="3119508"/>
            <a:ext cx="2582022" cy="2132750"/>
          </a:xfrm>
          <a:prstGeom prst="rect">
            <a:avLst/>
          </a:prstGeom>
        </p:spPr>
      </p:pic>
    </p:spTree>
    <p:extLst>
      <p:ext uri="{BB962C8B-B14F-4D97-AF65-F5344CB8AC3E}">
        <p14:creationId xmlns:p14="http://schemas.microsoft.com/office/powerpoint/2010/main" val="52437857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Questions?</a:t>
            </a:r>
            <a:endParaRPr lang="en-US" dirty="0"/>
          </a:p>
        </p:txBody>
      </p:sp>
      <p:sp>
        <p:nvSpPr>
          <p:cNvPr id="3" name="Subtitle 2"/>
          <p:cNvSpPr>
            <a:spLocks noGrp="1"/>
          </p:cNvSpPr>
          <p:nvPr>
            <p:ph type="subTitle" idx="1"/>
          </p:nvPr>
        </p:nvSpPr>
        <p:spPr>
          <a:xfrm rot="21420000">
            <a:off x="993723" y="3504930"/>
            <a:ext cx="9755187" cy="957745"/>
          </a:xfrm>
        </p:spPr>
        <p:txBody>
          <a:bodyPr/>
          <a:lstStyle/>
          <a:p>
            <a:pPr>
              <a:lnSpc>
                <a:spcPct val="100000"/>
              </a:lnSpc>
              <a:spcBef>
                <a:spcPts val="600"/>
              </a:spcBef>
            </a:pPr>
            <a:r>
              <a:rPr lang="en-US" dirty="0">
                <a:solidFill>
                  <a:schemeClr val="accent1"/>
                </a:solidFill>
              </a:rPr>
              <a:t>Full Stack Web </a:t>
            </a:r>
            <a:r>
              <a:rPr lang="en-US" dirty="0" smtClean="0">
                <a:solidFill>
                  <a:schemeClr val="accent1"/>
                </a:solidFill>
              </a:rPr>
              <a:t>Performance</a:t>
            </a:r>
            <a:r>
              <a:rPr lang="en-US" dirty="0" smtClean="0"/>
              <a:t> Nik Molnar</a:t>
            </a:r>
            <a:br>
              <a:rPr lang="en-US" dirty="0" smtClean="0"/>
            </a:br>
            <a:r>
              <a:rPr lang="en-US" sz="1600" dirty="0" smtClean="0">
                <a:solidFill>
                  <a:srgbClr val="C00000"/>
                </a:solidFill>
                <a:latin typeface="FontAwesome" pitchFamily="2" charset="0"/>
              </a:rPr>
              <a:t>  </a:t>
            </a:r>
            <a:r>
              <a:rPr lang="en-US" sz="1600" dirty="0" smtClean="0">
                <a:latin typeface="FontAwesome" pitchFamily="2" charset="0"/>
              </a:rPr>
              <a:t> </a:t>
            </a:r>
            <a:r>
              <a:rPr lang="en-US" sz="1600" dirty="0" smtClean="0"/>
              <a:t>nikmd23</a:t>
            </a:r>
          </a:p>
          <a:p>
            <a:endParaRPr lang="en-US" dirty="0"/>
          </a:p>
        </p:txBody>
      </p:sp>
      <p:sp>
        <p:nvSpPr>
          <p:cNvPr id="4" name="Rectangle 3"/>
          <p:cNvSpPr/>
          <p:nvPr/>
        </p:nvSpPr>
        <p:spPr>
          <a:xfrm>
            <a:off x="4184822" y="5099222"/>
            <a:ext cx="584886" cy="5436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p:cNvGrpSpPr/>
          <p:nvPr/>
        </p:nvGrpSpPr>
        <p:grpSpPr>
          <a:xfrm rot="21428941">
            <a:off x="897281" y="1167719"/>
            <a:ext cx="2962805" cy="2960359"/>
            <a:chOff x="825491" y="1516654"/>
            <a:chExt cx="2962805" cy="2960359"/>
          </a:xfrm>
        </p:grpSpPr>
        <p:pic>
          <p:nvPicPr>
            <p:cNvPr id="5" name="Picture 4"/>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25491" y="1516654"/>
              <a:ext cx="2960359" cy="2960359"/>
            </a:xfrm>
            <a:prstGeom prst="rect">
              <a:avLst/>
            </a:prstGeom>
            <a:effectLst>
              <a:innerShdw blurRad="63500" dist="50800" dir="16200000">
                <a:prstClr val="black">
                  <a:alpha val="50000"/>
                </a:prstClr>
              </a:innerShdw>
            </a:effectLst>
          </p:spPr>
        </p:pic>
        <p:sp>
          <p:nvSpPr>
            <p:cNvPr id="9" name="TextBox 8"/>
            <p:cNvSpPr txBox="1"/>
            <p:nvPr/>
          </p:nvSpPr>
          <p:spPr>
            <a:xfrm>
              <a:off x="827937" y="4150914"/>
              <a:ext cx="2960359" cy="261610"/>
            </a:xfrm>
            <a:prstGeom prst="rect">
              <a:avLst/>
            </a:prstGeom>
            <a:noFill/>
          </p:spPr>
          <p:txBody>
            <a:bodyPr wrap="square" rtlCol="0">
              <a:spAutoFit/>
            </a:bodyPr>
            <a:lstStyle/>
            <a:p>
              <a:pPr algn="ctr"/>
              <a:r>
                <a:rPr lang="en-US" sz="1100" dirty="0">
                  <a:latin typeface="Verdana" panose="020B0604030504040204" pitchFamily="34" charset="0"/>
                  <a:ea typeface="Verdana" panose="020B0604030504040204" pitchFamily="34" charset="0"/>
                  <a:cs typeface="Verdana" panose="020B0604030504040204" pitchFamily="34" charset="0"/>
                  <a:hlinkClick r:id="rId4"/>
                </a:rPr>
                <a:t>http://bit.ly/full-stack-web-perf</a:t>
              </a:r>
              <a:endParaRPr lang="en-US" sz="1100" dirty="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2372211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7943850" y="371244"/>
            <a:ext cx="3136658"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7" name="TextBox 6"/>
          <p:cNvSpPr txBox="1"/>
          <p:nvPr/>
        </p:nvSpPr>
        <p:spPr>
          <a:xfrm>
            <a:off x="0" y="6453887"/>
            <a:ext cx="1800225" cy="184666"/>
          </a:xfrm>
          <a:prstGeom prst="rect">
            <a:avLst/>
          </a:prstGeom>
          <a:noFill/>
        </p:spPr>
        <p:txBody>
          <a:bodyPr wrap="square" rtlCol="0" anchor="b" anchorCtr="0">
            <a:spAutoFit/>
          </a:bodyPr>
          <a:lstStyle/>
          <a:p>
            <a:r>
              <a:rPr lang="en-US" sz="600" dirty="0" smtClean="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a:t>
            </a:r>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://bit.ly/responseTimes</a:t>
            </a:r>
          </a:p>
        </p:txBody>
      </p:sp>
      <p:pic>
        <p:nvPicPr>
          <p:cNvPr id="2" name="Forgetting Sarah Marshall (6_11) Movie CLIP - The Less You Do, the More You Do (2008) HD">
            <a:hlinkClick r:id="" action="ppaction://media"/>
          </p:cNvPr>
          <p:cNvPicPr>
            <a:picLocks noChangeAspect="1"/>
          </p:cNvPicPr>
          <p:nvPr>
            <a:videoFile r:link="rId1"/>
            <p:extLst>
              <p:ext uri="{DAA4B4D4-6D71-4841-9C94-3DE7FCFB9230}">
                <p14:media xmlns:p14="http://schemas.microsoft.com/office/powerpoint/2010/main" r:embed="rId2">
                  <p14:trim st="2829" end="30813"/>
                </p14:media>
              </p:ext>
            </p:extLst>
          </p:nvPr>
        </p:nvPicPr>
        <p:blipFill>
          <a:blip r:embed="rId5"/>
          <a:stretch>
            <a:fillRect/>
          </a:stretch>
        </p:blipFill>
        <p:spPr>
          <a:xfrm>
            <a:off x="-1" y="0"/>
            <a:ext cx="12192001" cy="6858000"/>
          </a:xfrm>
          <a:prstGeom prst="rect">
            <a:avLst/>
          </a:prstGeom>
        </p:spPr>
      </p:pic>
    </p:spTree>
    <p:extLst>
      <p:ext uri="{BB962C8B-B14F-4D97-AF65-F5344CB8AC3E}">
        <p14:creationId xmlns:p14="http://schemas.microsoft.com/office/powerpoint/2010/main" val="25652944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Profile</a:t>
            </a:r>
            <a:endParaRPr lang="en-US" dirty="0"/>
          </a:p>
        </p:txBody>
      </p:sp>
      <p:sp>
        <p:nvSpPr>
          <p:cNvPr id="3" name="Content Placeholder 2"/>
          <p:cNvSpPr>
            <a:spLocks noGrp="1"/>
          </p:cNvSpPr>
          <p:nvPr>
            <p:ph sz="quarter" idx="13"/>
          </p:nvPr>
        </p:nvSpPr>
        <p:spPr>
          <a:xfrm>
            <a:off x="685801" y="3066697"/>
            <a:ext cx="10888248" cy="2470503"/>
          </a:xfrm>
        </p:spPr>
        <p:txBody>
          <a:bodyPr numCol="2">
            <a:noAutofit/>
          </a:bodyPr>
          <a:lstStyle/>
          <a:p>
            <a:pPr marL="457200" indent="-457200">
              <a:lnSpc>
                <a:spcPct val="200000"/>
              </a:lnSpc>
              <a:buFont typeface="+mj-lt"/>
              <a:buAutoNum type="arabicPeriod"/>
            </a:pPr>
            <a:r>
              <a:rPr lang="en-US" sz="3200" dirty="0"/>
              <a:t>platform stability</a:t>
            </a:r>
          </a:p>
          <a:p>
            <a:pPr marL="457200" indent="-457200">
              <a:lnSpc>
                <a:spcPct val="200000"/>
              </a:lnSpc>
              <a:buFont typeface="+mj-lt"/>
              <a:buAutoNum type="arabicPeriod"/>
            </a:pPr>
            <a:r>
              <a:rPr lang="en-US" sz="3200" dirty="0" smtClean="0"/>
              <a:t> environment </a:t>
            </a:r>
            <a:r>
              <a:rPr lang="en-US" sz="3200" dirty="0"/>
              <a:t>neutrality</a:t>
            </a:r>
          </a:p>
          <a:p>
            <a:pPr marL="457200" indent="-457200">
              <a:lnSpc>
                <a:spcPct val="200000"/>
              </a:lnSpc>
              <a:buFont typeface="+mj-lt"/>
              <a:buAutoNum type="arabicPeriod"/>
            </a:pPr>
            <a:r>
              <a:rPr lang="en-US" sz="3200" dirty="0" smtClean="0"/>
              <a:t> Preset goals</a:t>
            </a:r>
          </a:p>
          <a:p>
            <a:pPr marL="457200" indent="-457200">
              <a:lnSpc>
                <a:spcPct val="200000"/>
              </a:lnSpc>
              <a:buFont typeface="+mj-lt"/>
              <a:buAutoNum type="arabicPeriod"/>
            </a:pPr>
            <a:endParaRPr lang="en-US" sz="3200" dirty="0"/>
          </a:p>
          <a:p>
            <a:pPr marL="457200" indent="-457200">
              <a:lnSpc>
                <a:spcPct val="200000"/>
              </a:lnSpc>
              <a:buFont typeface="+mj-lt"/>
              <a:buAutoNum type="arabicPeriod"/>
            </a:pPr>
            <a:r>
              <a:rPr lang="en-US" sz="3200" dirty="0" smtClean="0"/>
              <a:t> measurable </a:t>
            </a:r>
            <a:r>
              <a:rPr lang="en-US" sz="3200" dirty="0"/>
              <a:t>improvements</a:t>
            </a:r>
          </a:p>
          <a:p>
            <a:pPr marL="457200" indent="-457200">
              <a:lnSpc>
                <a:spcPct val="200000"/>
              </a:lnSpc>
              <a:buFont typeface="+mj-lt"/>
              <a:buAutoNum type="arabicPeriod"/>
            </a:pPr>
            <a:r>
              <a:rPr lang="en-US" sz="3200" dirty="0" smtClean="0"/>
              <a:t> descending </a:t>
            </a:r>
            <a:r>
              <a:rPr lang="en-US" sz="3200" dirty="0"/>
              <a:t>granularity</a:t>
            </a:r>
          </a:p>
          <a:p>
            <a:pPr marL="457200" indent="-457200">
              <a:lnSpc>
                <a:spcPct val="200000"/>
              </a:lnSpc>
              <a:buFont typeface="+mj-lt"/>
              <a:buAutoNum type="arabicPeriod"/>
            </a:pPr>
            <a:r>
              <a:rPr lang="en-US" sz="3200" dirty="0" smtClean="0"/>
              <a:t> scenario focused</a:t>
            </a:r>
            <a:endParaRPr lang="en-US" sz="3200" dirty="0"/>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9" name="TextBox 8"/>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7379421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sz="9600" dirty="0">
              <a:latin typeface="FontAwesome" pitchFamily="2" charset="0"/>
            </a:endParaRPr>
          </a:p>
        </p:txBody>
      </p:sp>
      <p:sp>
        <p:nvSpPr>
          <p:cNvPr id="3" name="Text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a:xfrm>
            <a:off x="685801" y="5757334"/>
            <a:ext cx="10394707" cy="498470"/>
          </a:xfrm>
          <a:effectLst>
            <a:innerShdw blurRad="63500" dist="50800" dir="13500000">
              <a:schemeClr val="tx2">
                <a:alpha val="50000"/>
              </a:schemeClr>
            </a:innerShdw>
          </a:effectLst>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6" name="TextBox 5"/>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25000"/>
                  </a:schemeClr>
                </a:solidFill>
                <a:latin typeface="FontAwesome" pitchFamily="2" charset="0"/>
              </a:rPr>
              <a:t></a:t>
            </a:r>
            <a:endParaRPr lang="en-US" sz="34400" dirty="0">
              <a:solidFill>
                <a:schemeClr val="tx2">
                  <a:alpha val="25000"/>
                </a:schemeClr>
              </a:solidFill>
            </a:endParaRPr>
          </a:p>
        </p:txBody>
      </p:sp>
    </p:spTree>
    <p:extLst>
      <p:ext uri="{BB962C8B-B14F-4D97-AF65-F5344CB8AC3E}">
        <p14:creationId xmlns:p14="http://schemas.microsoft.com/office/powerpoint/2010/main" val="18142747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&lt;script </a:t>
            </a:r>
            <a:r>
              <a:rPr lang="en-US" dirty="0" err="1" smtClean="0"/>
              <a:t>async</a:t>
            </a:r>
            <a:r>
              <a:rPr lang="en-US" dirty="0"/>
              <a:t>&gt;</a:t>
            </a:r>
          </a:p>
        </p:txBody>
      </p:sp>
      <p:sp>
        <p:nvSpPr>
          <p:cNvPr id="3" name="Content Placeholder 2"/>
          <p:cNvSpPr>
            <a:spLocks noGrp="1"/>
          </p:cNvSpPr>
          <p:nvPr>
            <p:ph sz="quarter" idx="13"/>
          </p:nvPr>
        </p:nvSpPr>
        <p:spPr>
          <a:xfrm>
            <a:off x="1499713" y="2244267"/>
            <a:ext cx="10394707" cy="3311189"/>
          </a:xfrm>
        </p:spPr>
        <p:txBody>
          <a:bodyPr anchor="t" anchorCtr="0">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&lt;script </a:t>
            </a:r>
            <a:r>
              <a:rPr lang="en-US" cap="none" dirty="0" err="1" smtClean="0">
                <a:solidFill>
                  <a:schemeClr val="accent4"/>
                </a:solidFill>
                <a:latin typeface="Consolas" panose="020B0609020204030204" pitchFamily="49" charset="0"/>
                <a:cs typeface="Consolas" panose="020B0609020204030204" pitchFamily="49" charset="0"/>
              </a:rPr>
              <a:t>async</a:t>
            </a:r>
            <a:r>
              <a:rPr lang="en-US" cap="none" dirty="0" smtClean="0">
                <a:solidFill>
                  <a:schemeClr val="accent4"/>
                </a:solidFill>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src</a:t>
            </a:r>
            <a:r>
              <a:rPr lang="en-US" cap="none" dirty="0" smtClean="0">
                <a:solidFill>
                  <a:schemeClr val="accent3"/>
                </a:solidFill>
                <a:latin typeface="Consolas" panose="020B0609020204030204" pitchFamily="49" charset="0"/>
                <a:cs typeface="Consolas" panose="020B0609020204030204" pitchFamily="49" charset="0"/>
              </a:rPr>
              <a:t>="http://3rd-party.com/some.js"</a:t>
            </a:r>
            <a:r>
              <a:rPr lang="en-US" cap="none" dirty="0" smtClean="0">
                <a:solidFill>
                  <a:schemeClr val="accent6"/>
                </a:solidFill>
                <a:latin typeface="Consolas" panose="020B0609020204030204" pitchFamily="49" charset="0"/>
                <a:cs typeface="Consolas" panose="020B0609020204030204" pitchFamily="49" charset="0"/>
              </a:rPr>
              <a:t>&gt;&lt;/script&gt;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47117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prebrowsing</a:t>
            </a:r>
            <a:endParaRPr lang="en-US" dirty="0"/>
          </a:p>
        </p:txBody>
      </p:sp>
      <p:sp>
        <p:nvSpPr>
          <p:cNvPr id="3" name="Content Placeholder 2"/>
          <p:cNvSpPr>
            <a:spLocks noGrp="1"/>
          </p:cNvSpPr>
          <p:nvPr>
            <p:ph sz="quarter" idx="13"/>
          </p:nvPr>
        </p:nvSpPr>
        <p:spPr>
          <a:xfrm>
            <a:off x="1499713" y="2063396"/>
            <a:ext cx="10394707" cy="3311189"/>
          </a:xfrm>
        </p:spPr>
        <p:txBody>
          <a:bodyPr>
            <a:normAutofit/>
          </a:bodyPr>
          <a:lstStyle/>
          <a:p>
            <a:pPr marL="0" indent="0">
              <a:buNone/>
            </a:pPr>
            <a:r>
              <a:rPr lang="en-US" cap="none" dirty="0" smtClean="0">
                <a:solidFill>
                  <a:schemeClr val="accent6"/>
                </a:solidFill>
                <a:latin typeface="Consolas" panose="020B0609020204030204" pitchFamily="49" charset="0"/>
                <a:cs typeface="Consolas" panose="020B0609020204030204" pitchFamily="49" charset="0"/>
              </a:rPr>
              <a:t>&lt;link </a:t>
            </a:r>
            <a:r>
              <a:rPr lang="en-US" cap="none" dirty="0" err="1" smtClean="0">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dns-prefetch</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smtClean="0">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="domain.com"</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prefetch</a:t>
            </a:r>
            <a:r>
              <a:rPr lang="en-US" cap="none" dirty="0">
                <a:solidFill>
                  <a:schemeClr val="accent3"/>
                </a:solidFill>
                <a:latin typeface="Consolas" panose="020B0609020204030204" pitchFamily="49" charset="0"/>
                <a:cs typeface="Consolas" panose="020B0609020204030204" pitchFamily="49" charset="0"/>
              </a:rPr>
              <a:t>"</a:t>
            </a:r>
            <a:r>
              <a:rPr lang="en-US" cap="none" dirty="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smtClean="0">
                <a:solidFill>
                  <a:schemeClr val="accent3"/>
                </a:solidFill>
                <a:latin typeface="Consolas" panose="020B0609020204030204" pitchFamily="49" charset="0"/>
                <a:cs typeface="Consolas" panose="020B0609020204030204" pitchFamily="49" charset="0"/>
              </a:rPr>
              <a:t>="http://domain.com/</a:t>
            </a:r>
            <a:r>
              <a:rPr lang="en-US" cap="none" dirty="0" err="1" smtClean="0">
                <a:solidFill>
                  <a:schemeClr val="accent3"/>
                </a:solidFill>
                <a:latin typeface="Consolas" panose="020B0609020204030204" pitchFamily="49" charset="0"/>
                <a:cs typeface="Consolas" panose="020B0609020204030204" pitchFamily="49" charset="0"/>
              </a:rPr>
              <a:t>asset.ext</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smtClean="0">
              <a:solidFill>
                <a:schemeClr val="accent6"/>
              </a:solidFill>
              <a:latin typeface="Consolas" panose="020B0609020204030204" pitchFamily="49" charset="0"/>
              <a:cs typeface="Consolas" panose="020B0609020204030204" pitchFamily="49" charset="0"/>
            </a:endParaRPr>
          </a:p>
          <a:p>
            <a:pPr marL="0" indent="0">
              <a:buNone/>
            </a:pPr>
            <a:r>
              <a:rPr lang="en-US" cap="none" dirty="0" smtClean="0">
                <a:solidFill>
                  <a:schemeClr val="accent6"/>
                </a:solidFill>
                <a:latin typeface="Consolas" panose="020B0609020204030204" pitchFamily="49" charset="0"/>
                <a:cs typeface="Consolas" panose="020B0609020204030204" pitchFamily="49" charset="0"/>
              </a:rPr>
              <a:t>&lt;</a:t>
            </a:r>
            <a:r>
              <a:rPr lang="en-US" cap="none" dirty="0">
                <a:solidFill>
                  <a:schemeClr val="accent6"/>
                </a:solidFill>
                <a:latin typeface="Consolas" panose="020B0609020204030204" pitchFamily="49" charset="0"/>
                <a:cs typeface="Consolas" panose="020B0609020204030204" pitchFamily="49" charset="0"/>
              </a:rPr>
              <a:t>link </a:t>
            </a:r>
            <a:r>
              <a:rPr lang="en-US" cap="none" dirty="0" err="1">
                <a:solidFill>
                  <a:schemeClr val="accent4"/>
                </a:solidFill>
                <a:latin typeface="Consolas" panose="020B0609020204030204" pitchFamily="49" charset="0"/>
                <a:cs typeface="Consolas" panose="020B0609020204030204" pitchFamily="49" charset="0"/>
              </a:rPr>
              <a:t>rel</a:t>
            </a:r>
            <a:r>
              <a:rPr lang="en-US" cap="none" dirty="0">
                <a:solidFill>
                  <a:schemeClr val="accent3"/>
                </a:solidFill>
                <a:latin typeface="Consolas" panose="020B0609020204030204" pitchFamily="49" charset="0"/>
                <a:cs typeface="Consolas" panose="020B0609020204030204" pitchFamily="49" charset="0"/>
              </a:rPr>
              <a:t>="</a:t>
            </a:r>
            <a:r>
              <a:rPr lang="en-US" cap="none" dirty="0" err="1" smtClean="0">
                <a:solidFill>
                  <a:schemeClr val="accent3"/>
                </a:solidFill>
                <a:latin typeface="Consolas" panose="020B0609020204030204" pitchFamily="49" charset="0"/>
                <a:cs typeface="Consolas" panose="020B0609020204030204" pitchFamily="49" charset="0"/>
              </a:rPr>
              <a:t>prerender</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latin typeface="Consolas" panose="020B0609020204030204" pitchFamily="49" charset="0"/>
                <a:cs typeface="Consolas" panose="020B0609020204030204" pitchFamily="49" charset="0"/>
              </a:rPr>
              <a:t> </a:t>
            </a:r>
            <a:r>
              <a:rPr lang="en-US" cap="none" dirty="0" err="1">
                <a:solidFill>
                  <a:schemeClr val="accent4"/>
                </a:solidFill>
                <a:latin typeface="Consolas" panose="020B0609020204030204" pitchFamily="49" charset="0"/>
                <a:cs typeface="Consolas" panose="020B0609020204030204" pitchFamily="49" charset="0"/>
              </a:rPr>
              <a:t>href</a:t>
            </a:r>
            <a:r>
              <a:rPr lang="en-US" cap="none" dirty="0">
                <a:solidFill>
                  <a:schemeClr val="accent3"/>
                </a:solidFill>
                <a:latin typeface="Consolas" panose="020B0609020204030204" pitchFamily="49" charset="0"/>
                <a:cs typeface="Consolas" panose="020B0609020204030204" pitchFamily="49" charset="0"/>
              </a:rPr>
              <a:t>="http://domain.com</a:t>
            </a:r>
            <a:r>
              <a:rPr lang="en-US" cap="none" dirty="0" smtClean="0">
                <a:solidFill>
                  <a:schemeClr val="accent3"/>
                </a:solidFill>
                <a:latin typeface="Consolas" panose="020B0609020204030204" pitchFamily="49" charset="0"/>
                <a:cs typeface="Consolas" panose="020B0609020204030204" pitchFamily="49" charset="0"/>
              </a:rPr>
              <a:t>/"</a:t>
            </a:r>
            <a:r>
              <a:rPr lang="en-US" cap="none" dirty="0" smtClean="0">
                <a:solidFill>
                  <a:schemeClr val="accent6"/>
                </a:solidFill>
                <a:latin typeface="Consolas" panose="020B0609020204030204" pitchFamily="49" charset="0"/>
                <a:cs typeface="Consolas" panose="020B0609020204030204" pitchFamily="49" charset="0"/>
              </a:rPr>
              <a:t>&gt;</a:t>
            </a:r>
            <a:r>
              <a:rPr lang="en-US" cap="none" dirty="0" smtClean="0">
                <a:latin typeface="Consolas" panose="020B0609020204030204" pitchFamily="49" charset="0"/>
                <a:cs typeface="Consolas" panose="020B0609020204030204" pitchFamily="49" charset="0"/>
              </a:rPr>
              <a:t> </a:t>
            </a:r>
          </a:p>
          <a:p>
            <a:pPr marL="0" indent="0">
              <a:buNone/>
            </a:pPr>
            <a:endParaRPr lang="en-US" cap="none" dirty="0">
              <a:latin typeface="Consolas" panose="020B0609020204030204" pitchFamily="49" charset="0"/>
              <a:cs typeface="Consolas" panose="020B0609020204030204" pitchFamily="49" charset="0"/>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smtClean="0">
                <a:solidFill>
                  <a:schemeClr val="tx2">
                    <a:alpha val="5000"/>
                  </a:schemeClr>
                </a:solidFill>
                <a:latin typeface="FontAwesome" pitchFamily="2" charset="0"/>
              </a:rPr>
              <a:t></a:t>
            </a:r>
            <a:endParaRPr lang="en-US" sz="34400" dirty="0">
              <a:solidFill>
                <a:schemeClr val="tx2">
                  <a:alpha val="5000"/>
                </a:schemeClr>
              </a:solidFill>
            </a:endParaRPr>
          </a:p>
        </p:txBody>
      </p:sp>
      <p:sp>
        <p:nvSpPr>
          <p:cNvPr id="21" name="Rectangle 20"/>
          <p:cNvSpPr/>
          <p:nvPr/>
        </p:nvSpPr>
        <p:spPr>
          <a:xfrm>
            <a:off x="625815" y="2349027"/>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a:off x="625815" y="3333410"/>
            <a:ext cx="873898" cy="288892"/>
          </a:xfrm>
          <a:prstGeom prst="rect">
            <a:avLst/>
          </a:prstGeom>
          <a:blipFill dpi="0" rotWithShape="1">
            <a:blip r:embed="rId3">
              <a:alphaModFix amt="25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a:off x="914399" y="4327841"/>
            <a:ext cx="585313" cy="288892"/>
          </a:xfrm>
          <a:prstGeom prst="rect">
            <a:avLst/>
          </a:prstGeom>
          <a:blipFill dpi="0" rotWithShape="1">
            <a:blip r:embed="rId3">
              <a:alphaModFix amt="25000"/>
            </a:blip>
            <a:srcRect/>
            <a:stretch>
              <a:fillRect l="-4930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0" y="6453887"/>
            <a:ext cx="1800225" cy="184666"/>
          </a:xfrm>
          <a:prstGeom prst="rect">
            <a:avLst/>
          </a:prstGeom>
          <a:noFill/>
        </p:spPr>
        <p:txBody>
          <a:bodyPr wrap="square" rtlCol="0" anchor="b" anchorCtr="0">
            <a:spAutoFit/>
          </a:bodyPr>
          <a:lstStyle/>
          <a:p>
            <a:r>
              <a:rPr lang="en-US" sz="600" dirty="0">
                <a:solidFill>
                  <a:schemeClr val="bg2">
                    <a:lumMod val="75000"/>
                  </a:schemeClr>
                </a:solidFill>
                <a:latin typeface="Verdana" panose="020B0604030504040204" pitchFamily="34" charset="0"/>
                <a:ea typeface="Verdana" panose="020B0604030504040204" pitchFamily="34" charset="0"/>
                <a:cs typeface="Verdana" panose="020B0604030504040204" pitchFamily="34" charset="0"/>
              </a:rPr>
              <a:t>http://bit.ly/prebrowsing</a:t>
            </a:r>
          </a:p>
        </p:txBody>
      </p:sp>
    </p:spTree>
    <p:extLst>
      <p:ext uri="{BB962C8B-B14F-4D97-AF65-F5344CB8AC3E}">
        <p14:creationId xmlns:p14="http://schemas.microsoft.com/office/powerpoint/2010/main" val="184780726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a:t>
            </a:r>
            <a:endParaRPr lang="en-US" dirty="0"/>
          </a:p>
        </p:txBody>
      </p:sp>
      <p:sp>
        <p:nvSpPr>
          <p:cNvPr id="3" name="Content Placeholder 2"/>
          <p:cNvSpPr>
            <a:spLocks noGrp="1"/>
          </p:cNvSpPr>
          <p:nvPr>
            <p:ph sz="quarter" idx="13"/>
          </p:nvPr>
        </p:nvSpPr>
        <p:spPr>
          <a:xfrm>
            <a:off x="685800" y="1807539"/>
            <a:ext cx="10394707" cy="3721395"/>
          </a:xfrm>
        </p:spPr>
        <p:txBody>
          <a:bodyPr numCol="2">
            <a:noAutofit/>
          </a:bodyPr>
          <a:lstStyle/>
          <a:p>
            <a:pPr marL="0" indent="0">
              <a:buNone/>
            </a:pPr>
            <a:r>
              <a:rPr lang="en-US" dirty="0" smtClean="0"/>
              <a:t>Fewer Requests</a:t>
            </a:r>
          </a:p>
          <a:p>
            <a:pPr lvl="1"/>
            <a:r>
              <a:rPr lang="en-US" dirty="0" smtClean="0">
                <a:solidFill>
                  <a:schemeClr val="bg2">
                    <a:lumMod val="50000"/>
                  </a:schemeClr>
                </a:solidFill>
              </a:rPr>
              <a:t>Combine Text Assets </a:t>
            </a:r>
          </a:p>
          <a:p>
            <a:pPr lvl="1"/>
            <a:r>
              <a:rPr lang="en-US" dirty="0" smtClean="0">
                <a:solidFill>
                  <a:schemeClr val="bg2">
                    <a:lumMod val="50000"/>
                  </a:schemeClr>
                </a:solidFill>
              </a:rPr>
              <a:t>Sprint Images</a:t>
            </a:r>
          </a:p>
          <a:p>
            <a:pPr lvl="1"/>
            <a:r>
              <a:rPr lang="en-US" dirty="0" smtClean="0">
                <a:solidFill>
                  <a:schemeClr val="bg2">
                    <a:lumMod val="50000"/>
                  </a:schemeClr>
                </a:solidFill>
              </a:rPr>
              <a:t>Enable HTTP Caching</a:t>
            </a:r>
          </a:p>
          <a:p>
            <a:pPr marL="800100" lvl="1" indent="-342900">
              <a:buFont typeface="+mj-lt"/>
              <a:buAutoNum type="arabicPeriod"/>
            </a:pPr>
            <a:endParaRPr lang="en-US" dirty="0" smtClean="0"/>
          </a:p>
          <a:p>
            <a:pPr marL="0" indent="0">
              <a:buNone/>
            </a:pPr>
            <a:r>
              <a:rPr lang="en-US" dirty="0" smtClean="0"/>
              <a:t>Smaller Payloads</a:t>
            </a:r>
          </a:p>
          <a:p>
            <a:pPr lvl="1"/>
            <a:r>
              <a:rPr lang="en-US" dirty="0" smtClean="0">
                <a:solidFill>
                  <a:schemeClr val="bg2">
                    <a:lumMod val="50000"/>
                  </a:schemeClr>
                </a:solidFill>
              </a:rPr>
              <a:t>Minify Text Assets</a:t>
            </a:r>
          </a:p>
          <a:p>
            <a:pPr lvl="1"/>
            <a:r>
              <a:rPr lang="en-US" dirty="0" smtClean="0">
                <a:solidFill>
                  <a:schemeClr val="bg2">
                    <a:lumMod val="50000"/>
                  </a:schemeClr>
                </a:solidFill>
              </a:rPr>
              <a:t>Optimize Images</a:t>
            </a:r>
          </a:p>
          <a:p>
            <a:pPr lvl="1"/>
            <a:r>
              <a:rPr lang="en-US" dirty="0" smtClean="0">
                <a:solidFill>
                  <a:schemeClr val="bg2">
                    <a:lumMod val="50000"/>
                  </a:schemeClr>
                </a:solidFill>
              </a:rPr>
              <a:t>Enable Compression</a:t>
            </a:r>
          </a:p>
          <a:p>
            <a:pPr marL="0" indent="0">
              <a:buNone/>
            </a:pPr>
            <a:r>
              <a:rPr lang="en-US" dirty="0" smtClean="0"/>
              <a:t>Procrastinate</a:t>
            </a:r>
          </a:p>
          <a:p>
            <a:pPr lvl="1"/>
            <a:r>
              <a:rPr lang="en-US" dirty="0" err="1" smtClean="0">
                <a:solidFill>
                  <a:schemeClr val="bg2">
                    <a:lumMod val="50000"/>
                  </a:schemeClr>
                </a:solidFill>
              </a:rPr>
              <a:t>Async</a:t>
            </a:r>
            <a:r>
              <a:rPr lang="en-US" dirty="0" smtClean="0">
                <a:solidFill>
                  <a:schemeClr val="bg2">
                    <a:lumMod val="50000"/>
                  </a:schemeClr>
                </a:solidFill>
              </a:rPr>
              <a:t> Scripts</a:t>
            </a:r>
          </a:p>
          <a:p>
            <a:pPr lvl="1"/>
            <a:r>
              <a:rPr lang="en-US" dirty="0" smtClean="0">
                <a:solidFill>
                  <a:schemeClr val="bg2">
                    <a:lumMod val="50000"/>
                  </a:schemeClr>
                </a:solidFill>
              </a:rPr>
              <a:t>Mind the Fold</a:t>
            </a:r>
          </a:p>
          <a:p>
            <a:pPr marL="800100" lvl="1" indent="-342900">
              <a:buFont typeface="+mj-lt"/>
              <a:buAutoNum type="arabicPeriod"/>
            </a:pPr>
            <a:endParaRPr lang="en-US" dirty="0" smtClean="0"/>
          </a:p>
          <a:p>
            <a:pPr marL="0" indent="0">
              <a:buNone/>
            </a:pPr>
            <a:r>
              <a:rPr lang="en-US" dirty="0" smtClean="0"/>
              <a:t>Anticipate</a:t>
            </a:r>
          </a:p>
          <a:p>
            <a:pPr lvl="1"/>
            <a:r>
              <a:rPr lang="en-US" dirty="0" err="1" smtClean="0">
                <a:solidFill>
                  <a:schemeClr val="bg2">
                    <a:lumMod val="50000"/>
                  </a:schemeClr>
                </a:solidFill>
              </a:rPr>
              <a:t>Preresolve</a:t>
            </a:r>
            <a:endParaRPr lang="en-US" dirty="0" smtClean="0">
              <a:solidFill>
                <a:schemeClr val="bg2">
                  <a:lumMod val="50000"/>
                </a:schemeClr>
              </a:solidFill>
            </a:endParaRPr>
          </a:p>
          <a:p>
            <a:pPr lvl="1"/>
            <a:r>
              <a:rPr lang="en-US" dirty="0" err="1" smtClean="0">
                <a:solidFill>
                  <a:schemeClr val="bg2">
                    <a:lumMod val="50000"/>
                  </a:schemeClr>
                </a:solidFill>
              </a:rPr>
              <a:t>Prerender</a:t>
            </a:r>
            <a:endParaRPr lang="en-US" dirty="0" smtClean="0">
              <a:solidFill>
                <a:schemeClr val="bg2">
                  <a:lumMod val="50000"/>
                </a:schemeClr>
              </a:solidFill>
            </a:endParaRPr>
          </a:p>
          <a:p>
            <a:pPr lvl="1"/>
            <a:r>
              <a:rPr lang="en-US" dirty="0" err="1" smtClean="0">
                <a:solidFill>
                  <a:schemeClr val="bg2">
                    <a:lumMod val="50000"/>
                  </a:schemeClr>
                </a:solidFill>
              </a:rPr>
              <a:t>Prefetch</a:t>
            </a:r>
            <a:endParaRPr lang="en-US" dirty="0" smtClean="0">
              <a:solidFill>
                <a:schemeClr val="bg2">
                  <a:lumMod val="50000"/>
                </a:schemeClr>
              </a:solidFill>
            </a:endParaRPr>
          </a:p>
          <a:p>
            <a:pPr lvl="1"/>
            <a:r>
              <a:rPr lang="en-US" dirty="0" smtClean="0">
                <a:solidFill>
                  <a:schemeClr val="bg2">
                    <a:lumMod val="50000"/>
                  </a:schemeClr>
                </a:solidFill>
              </a:rPr>
              <a:t>Stream/Flush </a:t>
            </a:r>
            <a:r>
              <a:rPr lang="en-US" dirty="0" smtClean="0">
                <a:solidFill>
                  <a:schemeClr val="bg2">
                    <a:lumMod val="50000"/>
                  </a:schemeClr>
                </a:solidFill>
              </a:rPr>
              <a:t>HTML</a:t>
            </a:r>
            <a:endParaRPr lang="en-US" dirty="0">
              <a:solidFill>
                <a:schemeClr val="bg2">
                  <a:lumMod val="50000"/>
                </a:schemeClr>
              </a:solidFill>
            </a:endParaRPr>
          </a:p>
        </p:txBody>
      </p:sp>
      <p:sp>
        <p:nvSpPr>
          <p:cNvPr id="4" name="Footer Placeholder 3"/>
          <p:cNvSpPr>
            <a:spLocks noGrp="1"/>
          </p:cNvSpPr>
          <p:nvPr>
            <p:ph type="ftr" sz="quarter" idx="11"/>
          </p:nvPr>
        </p:nvSpPr>
        <p:spPr>
          <a:xfrm>
            <a:off x="685801" y="5757334"/>
            <a:ext cx="10394706" cy="498470"/>
          </a:xfrm>
        </p:spPr>
        <p:txBody>
          <a:bodyPr/>
          <a:lstStyle/>
          <a:p>
            <a:pPr algn="r"/>
            <a:r>
              <a:rPr lang="en-US" sz="1200" dirty="0">
                <a:effectLst>
                  <a:innerShdw blurRad="63500" dist="50800" dir="13500000">
                    <a:schemeClr val="tx1">
                      <a:alpha val="50000"/>
                    </a:schemeClr>
                  </a:innerShdw>
                </a:effectLst>
                <a:latin typeface="FontAwesome" pitchFamily="2" charset="0"/>
              </a:rPr>
              <a:t>  </a:t>
            </a:r>
            <a:r>
              <a:rPr lang="en-US" sz="1200" dirty="0">
                <a:effectLst>
                  <a:innerShdw blurRad="63500" dist="50800" dir="13500000">
                    <a:schemeClr val="tx1">
                      <a:alpha val="50000"/>
                    </a:schemeClr>
                  </a:innerShdw>
                </a:effectLst>
              </a:rPr>
              <a:t> nikmd23</a:t>
            </a:r>
          </a:p>
          <a:p>
            <a:pPr algn="r"/>
            <a:r>
              <a:rPr lang="en-US" sz="1200" dirty="0">
                <a:effectLst>
                  <a:innerShdw blurRad="63500" dist="50800" dir="13500000">
                    <a:schemeClr val="tx1">
                      <a:alpha val="50000"/>
                    </a:schemeClr>
                  </a:innerShdw>
                </a:effectLst>
              </a:rPr>
              <a:t>#</a:t>
            </a:r>
            <a:r>
              <a:rPr lang="en-US" sz="1200" dirty="0" err="1">
                <a:effectLst>
                  <a:innerShdw blurRad="63500" dist="50800" dir="13500000">
                    <a:schemeClr val="tx1">
                      <a:alpha val="50000"/>
                    </a:schemeClr>
                  </a:innerShdw>
                </a:effectLst>
              </a:rPr>
              <a:t>perfmatters</a:t>
            </a:r>
            <a:endParaRPr lang="en-US" sz="1200" dirty="0">
              <a:effectLst>
                <a:innerShdw blurRad="63500" dist="50800" dir="13500000">
                  <a:schemeClr val="tx1">
                    <a:alpha val="50000"/>
                  </a:schemeClr>
                </a:innerShdw>
              </a:effectLst>
            </a:endParaRPr>
          </a:p>
        </p:txBody>
      </p:sp>
      <p:sp>
        <p:nvSpPr>
          <p:cNvPr id="5" name="TextBox 4"/>
          <p:cNvSpPr txBox="1"/>
          <p:nvPr/>
        </p:nvSpPr>
        <p:spPr>
          <a:xfrm>
            <a:off x="6354147" y="371244"/>
            <a:ext cx="4726361" cy="5386090"/>
          </a:xfrm>
          <a:prstGeom prst="rect">
            <a:avLst/>
          </a:prstGeom>
          <a:noFill/>
        </p:spPr>
        <p:txBody>
          <a:bodyPr wrap="square" rtlCol="0">
            <a:spAutoFit/>
          </a:bodyPr>
          <a:lstStyle/>
          <a:p>
            <a:pPr algn="r"/>
            <a:r>
              <a:rPr lang="en-US" sz="34400" dirty="0">
                <a:solidFill>
                  <a:schemeClr val="tx2">
                    <a:alpha val="5000"/>
                  </a:schemeClr>
                </a:solidFill>
                <a:latin typeface="FontAwesome" pitchFamily="2" charset="0"/>
              </a:rPr>
              <a:t></a:t>
            </a:r>
            <a:endParaRPr lang="en-US" sz="34400" dirty="0">
              <a:solidFill>
                <a:schemeClr val="tx2">
                  <a:alpha val="5000"/>
                </a:schemeClr>
              </a:solidFill>
            </a:endParaRPr>
          </a:p>
        </p:txBody>
      </p:sp>
    </p:spTree>
    <p:extLst>
      <p:ext uri="{BB962C8B-B14F-4D97-AF65-F5344CB8AC3E}">
        <p14:creationId xmlns:p14="http://schemas.microsoft.com/office/powerpoint/2010/main" val="190775059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ain Event">
  <a:themeElements>
    <a:clrScheme name="Main Event">
      <a:dk1>
        <a:sysClr val="windowText" lastClr="000000"/>
      </a:dk1>
      <a:lt1>
        <a:sysClr val="window" lastClr="FFFFFF"/>
      </a:lt1>
      <a:dk2>
        <a:srgbClr val="424242"/>
      </a:dk2>
      <a:lt2>
        <a:srgbClr val="C8C8C8"/>
      </a:lt2>
      <a:accent1>
        <a:srgbClr val="B80E0F"/>
      </a:accent1>
      <a:accent2>
        <a:srgbClr val="A6987D"/>
      </a:accent2>
      <a:accent3>
        <a:srgbClr val="7F9A71"/>
      </a:accent3>
      <a:accent4>
        <a:srgbClr val="64969F"/>
      </a:accent4>
      <a:accent5>
        <a:srgbClr val="9B75B2"/>
      </a:accent5>
      <a:accent6>
        <a:srgbClr val="80737A"/>
      </a:accent6>
      <a:hlink>
        <a:srgbClr val="F21213"/>
      </a:hlink>
      <a:folHlink>
        <a:srgbClr val="B6A394"/>
      </a:folHlink>
    </a:clrScheme>
    <a:fontScheme name="Main Event">
      <a:majorFont>
        <a:latin typeface="Impact" panose="020B080603090205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Impact" panose="020B080603090205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in Event">
      <a:fillStyleLst>
        <a:solidFill>
          <a:schemeClr val="phClr"/>
        </a:solidFill>
        <a:solidFill>
          <a:schemeClr val="phClr">
            <a:tint val="69000"/>
            <a:satMod val="105000"/>
            <a:lumMod val="110000"/>
          </a:schemeClr>
        </a:solidFill>
        <a:blipFill>
          <a:blip xmlns:r="http://schemas.openxmlformats.org/officeDocument/2006/relationships" r:embed="rId1">
            <a:duotone>
              <a:schemeClr val="phClr">
                <a:shade val="88000"/>
                <a:lumMod val="88000"/>
              </a:schemeClr>
              <a:schemeClr val="phClr"/>
            </a:duotone>
          </a:blip>
          <a:tile tx="0" ty="0" sx="100000" sy="100000" flip="none" algn="tl"/>
        </a:blipFill>
      </a:fillStyleLst>
      <a:lnStyleLst>
        <a:ln w="9525" cap="flat" cmpd="sng" algn="ctr">
          <a:solidFill>
            <a:schemeClr val="phClr">
              <a:shade val="60000"/>
            </a:scheme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25400" dist="127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88000"/>
              </a:schemeClr>
            </a:gs>
          </a:gsLst>
          <a:lin ang="5400000" scaled="0"/>
        </a:gradFill>
        <a:blipFill>
          <a:blip xmlns:r="http://schemas.openxmlformats.org/officeDocument/2006/relationships" r:embed="rId2">
            <a:duotone>
              <a:schemeClr val="phClr">
                <a:shade val="48000"/>
                <a:satMod val="110000"/>
                <a:lumMod val="40000"/>
              </a:schemeClr>
              <a:schemeClr val="phClr">
                <a:tint val="90000"/>
                <a:lumMod val="106000"/>
              </a:schemeClr>
            </a:duotone>
          </a:blip>
          <a:stretch/>
        </a:blipFill>
      </a:bgFillStyleLst>
    </a:fmtScheme>
  </a:themeElements>
  <a:objectDefaults/>
  <a:extraClrSchemeLst/>
  <a:extLst>
    <a:ext uri="{05A4C25C-085E-4340-85A3-A5531E510DB2}">
      <thm15:themeFamily xmlns:thm15="http://schemas.microsoft.com/office/thememl/2012/main" name="Main Event" id="{AC372BB4-D83D-411E-B849-B641926BA760}" vid="{F1EFBDE3-1A95-4E3D-81AD-1F53D65BEA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TC104033927[[fn=Main Event]]</Template>
  <TotalTime>4954</TotalTime>
  <Words>2341</Words>
  <Application>Microsoft Office PowerPoint</Application>
  <PresentationFormat>Widescreen</PresentationFormat>
  <Paragraphs>457</Paragraphs>
  <Slides>31</Slides>
  <Notes>31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Calibri</vt:lpstr>
      <vt:lpstr>Consolas</vt:lpstr>
      <vt:lpstr>FontAwesome</vt:lpstr>
      <vt:lpstr>Impact</vt:lpstr>
      <vt:lpstr>Segoe UI Light</vt:lpstr>
      <vt:lpstr>Verdana</vt:lpstr>
      <vt:lpstr>Main Event</vt:lpstr>
      <vt:lpstr>Full Stack Web Performance</vt:lpstr>
      <vt:lpstr>Why #perfmatters</vt:lpstr>
      <vt:lpstr>PowerPoint Presentation</vt:lpstr>
      <vt:lpstr>PowerPoint Presentation</vt:lpstr>
      <vt:lpstr>How to Profile</vt:lpstr>
      <vt:lpstr>NETWORK</vt:lpstr>
      <vt:lpstr>&lt;script async&gt;</vt:lpstr>
      <vt:lpstr>prebrowsing</vt:lpstr>
      <vt:lpstr>Network</vt:lpstr>
      <vt:lpstr>Server</vt:lpstr>
      <vt:lpstr>Server</vt:lpstr>
      <vt:lpstr>Compute</vt:lpstr>
      <vt:lpstr>Fixes</vt:lpstr>
      <vt:lpstr>Render</vt:lpstr>
      <vt:lpstr>Fixes</vt:lpstr>
      <vt:lpstr>Notes</vt:lpstr>
      <vt:lpstr>Notes</vt:lpstr>
      <vt:lpstr>Notes</vt:lpstr>
      <vt:lpstr>Notes</vt:lpstr>
      <vt:lpstr>Notes</vt:lpstr>
      <vt:lpstr>Notes</vt:lpstr>
      <vt:lpstr>Notes</vt:lpstr>
      <vt:lpstr>Perception</vt:lpstr>
      <vt:lpstr>PowerPoint Presentation</vt:lpstr>
      <vt:lpstr>PowerPoint Presentation</vt:lpstr>
      <vt:lpstr>PowerPoint Presentation</vt:lpstr>
      <vt:lpstr>Tools</vt:lpstr>
      <vt:lpstr>PowerPoint Presentation</vt:lpstr>
      <vt:lpstr>Resources</vt:lpstr>
      <vt:lpstr>PowerPoint Presentation</vt:lpstr>
      <vt:lpstr>Questions?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Full Stack Web Performance</dc:title>
  <dc:creator>Nik Molnar</dc:creator>
  <cp:lastModifiedBy>Nik Molnar</cp:lastModifiedBy>
  <cp:revision>181</cp:revision>
  <cp:lastPrinted>2014-02-12T02:22:59Z</cp:lastPrinted>
  <dcterms:created xsi:type="dcterms:W3CDTF">2014-01-28T15:39:00Z</dcterms:created>
  <dcterms:modified xsi:type="dcterms:W3CDTF">2014-02-12T18:14:59Z</dcterms:modified>
</cp:coreProperties>
</file>

<file path=docProps/thumbnail.jpeg>
</file>